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9" r:id="rId3"/>
    <p:sldId id="260" r:id="rId4"/>
    <p:sldId id="266" r:id="rId5"/>
    <p:sldId id="323" r:id="rId6"/>
    <p:sldId id="261" r:id="rId7"/>
    <p:sldId id="310" r:id="rId8"/>
    <p:sldId id="294" r:id="rId9"/>
    <p:sldId id="324" r:id="rId10"/>
    <p:sldId id="325" r:id="rId11"/>
    <p:sldId id="297" r:id="rId12"/>
    <p:sldId id="296" r:id="rId13"/>
    <p:sldId id="295" r:id="rId14"/>
    <p:sldId id="311" r:id="rId15"/>
    <p:sldId id="313" r:id="rId16"/>
    <p:sldId id="312" r:id="rId17"/>
    <p:sldId id="314" r:id="rId18"/>
    <p:sldId id="300" r:id="rId19"/>
    <p:sldId id="320" r:id="rId20"/>
    <p:sldId id="319" r:id="rId21"/>
    <p:sldId id="326" r:id="rId22"/>
    <p:sldId id="301" r:id="rId23"/>
    <p:sldId id="322" r:id="rId24"/>
    <p:sldId id="306" r:id="rId25"/>
    <p:sldId id="307" r:id="rId26"/>
    <p:sldId id="305" r:id="rId27"/>
    <p:sldId id="318" r:id="rId28"/>
    <p:sldId id="315" r:id="rId29"/>
    <p:sldId id="316" r:id="rId30"/>
    <p:sldId id="317" r:id="rId31"/>
    <p:sldId id="309" r:id="rId32"/>
    <p:sldId id="302" r:id="rId33"/>
    <p:sldId id="308" r:id="rId34"/>
    <p:sldId id="291"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E4146B"/>
    <a:srgbClr val="F49E00"/>
    <a:srgbClr val="FDC400"/>
    <a:srgbClr val="AF081B"/>
    <a:srgbClr val="E5352D"/>
    <a:srgbClr val="BDBB00"/>
    <a:srgbClr val="EE8360"/>
    <a:srgbClr val="D539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29" autoAdjust="0"/>
  </p:normalViewPr>
  <p:slideViewPr>
    <p:cSldViewPr>
      <p:cViewPr varScale="1">
        <p:scale>
          <a:sx n="100" d="100"/>
          <a:sy n="100" d="100"/>
        </p:scale>
        <p:origin x="-25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E0430D-4D3C-40DB-8E13-44E8D8C31C1B}" type="datetimeFigureOut">
              <a:rPr lang="nl-NL" smtClean="0"/>
              <a:pPr/>
              <a:t>13-6-2017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868BA-C654-4A9E-9CAE-8E4458921F99}"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s titeldia">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3430" r="10455"/>
          <a:stretch/>
        </p:blipFill>
        <p:spPr>
          <a:xfrm>
            <a:off x="3995843" y="-1"/>
            <a:ext cx="5148158" cy="4509121"/>
          </a:xfrm>
          <a:prstGeom prst="rect">
            <a:avLst/>
          </a:prstGeom>
        </p:spPr>
      </p:pic>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AF08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5" name="Tijdelijke aanduiding voor tekst 4"/>
          <p:cNvSpPr>
            <a:spLocks noGrp="1"/>
          </p:cNvSpPr>
          <p:nvPr>
            <p:ph type="body" sz="quarter" idx="12"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Tree>
    <p:extLst>
      <p:ext uri="{BB962C8B-B14F-4D97-AF65-F5344CB8AC3E}">
        <p14:creationId xmlns="" xmlns:p14="http://schemas.microsoft.com/office/powerpoint/2010/main" val="2075164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7">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FD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5" name="Tijdelijke aanduiding voor tekst 4"/>
          <p:cNvSpPr>
            <a:spLocks noGrp="1"/>
          </p:cNvSpPr>
          <p:nvPr>
            <p:ph type="body" sz="quarter" idx="11"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
        <p:nvSpPr>
          <p:cNvPr id="6"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Tree>
    <p:extLst>
      <p:ext uri="{BB962C8B-B14F-4D97-AF65-F5344CB8AC3E}">
        <p14:creationId xmlns="" xmlns:p14="http://schemas.microsoft.com/office/powerpoint/2010/main" val="20114143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ekstdia 1">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3"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EE8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Tree>
    <p:extLst>
      <p:ext uri="{BB962C8B-B14F-4D97-AF65-F5344CB8AC3E}">
        <p14:creationId xmlns="" xmlns:p14="http://schemas.microsoft.com/office/powerpoint/2010/main" val="2493020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dia 2">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BDB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Tree>
    <p:extLst>
      <p:ext uri="{BB962C8B-B14F-4D97-AF65-F5344CB8AC3E}">
        <p14:creationId xmlns="" xmlns:p14="http://schemas.microsoft.com/office/powerpoint/2010/main" val="6352794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3">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E53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Tree>
    <p:extLst>
      <p:ext uri="{BB962C8B-B14F-4D97-AF65-F5344CB8AC3E}">
        <p14:creationId xmlns="" xmlns:p14="http://schemas.microsoft.com/office/powerpoint/2010/main" val="17500527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4">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F4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Tree>
    <p:extLst>
      <p:ext uri="{BB962C8B-B14F-4D97-AF65-F5344CB8AC3E}">
        <p14:creationId xmlns="" xmlns:p14="http://schemas.microsoft.com/office/powerpoint/2010/main" val="32535497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dia 5">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E41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Tree>
    <p:extLst>
      <p:ext uri="{BB962C8B-B14F-4D97-AF65-F5344CB8AC3E}">
        <p14:creationId xmlns="" xmlns:p14="http://schemas.microsoft.com/office/powerpoint/2010/main" val="19076460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dia 6">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AF08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Tree>
    <p:extLst>
      <p:ext uri="{BB962C8B-B14F-4D97-AF65-F5344CB8AC3E}">
        <p14:creationId xmlns="" xmlns:p14="http://schemas.microsoft.com/office/powerpoint/2010/main" val="2318029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dia 7">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6"/>
            <a:ext cx="7772400" cy="720080"/>
          </a:xfrm>
          <a:prstGeom prst="rect">
            <a:avLst/>
          </a:prstGeom>
        </p:spPr>
        <p:txBody>
          <a:bodyPr>
            <a:normAutofit/>
          </a:bodyPr>
          <a:lstStyle>
            <a:lvl1pPr>
              <a:defRPr sz="3600">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7" name="Rechthoek 3"/>
          <p:cNvSpPr/>
          <p:nvPr userDrawn="1"/>
        </p:nvSpPr>
        <p:spPr>
          <a:xfrm>
            <a:off x="0" y="5688013"/>
            <a:ext cx="9144000" cy="601662"/>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1710550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1710550"/>
                </a:lnTo>
                <a:lnTo>
                  <a:pt x="9144000" y="2852936"/>
                </a:lnTo>
                <a:lnTo>
                  <a:pt x="0" y="2852936"/>
                </a:lnTo>
                <a:lnTo>
                  <a:pt x="0" y="0"/>
                </a:lnTo>
                <a:close/>
              </a:path>
            </a:pathLst>
          </a:custGeom>
          <a:solidFill>
            <a:srgbClr val="FD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5" name="Ondertitel 2"/>
          <p:cNvSpPr>
            <a:spLocks noGrp="1"/>
          </p:cNvSpPr>
          <p:nvPr>
            <p:ph type="subTitle" idx="1" hasCustomPrompt="1"/>
          </p:nvPr>
        </p:nvSpPr>
        <p:spPr>
          <a:xfrm>
            <a:off x="683568" y="2276872"/>
            <a:ext cx="7776864" cy="3411140"/>
          </a:xfrm>
          <a:prstGeom prst="rect">
            <a:avLst/>
          </a:prstGeom>
        </p:spPr>
        <p:txBody>
          <a:bodyPr>
            <a:normAutofit/>
          </a:bodyPr>
          <a:lstStyle>
            <a:lvl1pPr marL="0" indent="0" algn="l">
              <a:buFont typeface="Arial" panose="020B0604020202020204" pitchFamily="34" charset="0"/>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een tekst te maken</a:t>
            </a:r>
          </a:p>
          <a:p>
            <a:endParaRPr lang="nl-NL" dirty="0"/>
          </a:p>
        </p:txBody>
      </p:sp>
    </p:spTree>
    <p:extLst>
      <p:ext uri="{BB962C8B-B14F-4D97-AF65-F5344CB8AC3E}">
        <p14:creationId xmlns="" xmlns:p14="http://schemas.microsoft.com/office/powerpoint/2010/main" val="32211445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dia 1">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EE8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Tree>
    <p:extLst>
      <p:ext uri="{BB962C8B-B14F-4D97-AF65-F5344CB8AC3E}">
        <p14:creationId xmlns="" xmlns:p14="http://schemas.microsoft.com/office/powerpoint/2010/main" val="41044803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dia 2">
    <p:spTree>
      <p:nvGrpSpPr>
        <p:cNvPr id="1" name=""/>
        <p:cNvGrpSpPr/>
        <p:nvPr/>
      </p:nvGrpSpPr>
      <p:grpSpPr>
        <a:xfrm>
          <a:off x="0" y="0"/>
          <a:ext cx="0" cy="0"/>
          <a:chOff x="0" y="0"/>
          <a:chExt cx="0" cy="0"/>
        </a:xfrm>
      </p:grpSpPr>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BDB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Tree>
    <p:extLst>
      <p:ext uri="{BB962C8B-B14F-4D97-AF65-F5344CB8AC3E}">
        <p14:creationId xmlns="" xmlns:p14="http://schemas.microsoft.com/office/powerpoint/2010/main" val="4098239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 tussendia">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5575"/>
          <a:stretch/>
        </p:blipFill>
        <p:spPr>
          <a:xfrm>
            <a:off x="3122449" y="548681"/>
            <a:ext cx="6021551" cy="4754964"/>
          </a:xfrm>
          <a:prstGeom prst="rect">
            <a:avLst/>
          </a:prstGeom>
        </p:spPr>
      </p:pic>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BDB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Tree>
    <p:extLst>
      <p:ext uri="{BB962C8B-B14F-4D97-AF65-F5344CB8AC3E}">
        <p14:creationId xmlns="" xmlns:p14="http://schemas.microsoft.com/office/powerpoint/2010/main" val="3141218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dia 3">
    <p:spTree>
      <p:nvGrpSpPr>
        <p:cNvPr id="1" name=""/>
        <p:cNvGrpSpPr/>
        <p:nvPr/>
      </p:nvGrpSpPr>
      <p:grpSpPr>
        <a:xfrm>
          <a:off x="0" y="0"/>
          <a:ext cx="0" cy="0"/>
          <a:chOff x="0" y="0"/>
          <a:chExt cx="0" cy="0"/>
        </a:xfrm>
      </p:grpSpPr>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E53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Tree>
    <p:extLst>
      <p:ext uri="{BB962C8B-B14F-4D97-AF65-F5344CB8AC3E}">
        <p14:creationId xmlns="" xmlns:p14="http://schemas.microsoft.com/office/powerpoint/2010/main" val="39642688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dia 4">
    <p:spTree>
      <p:nvGrpSpPr>
        <p:cNvPr id="1" name=""/>
        <p:cNvGrpSpPr/>
        <p:nvPr/>
      </p:nvGrpSpPr>
      <p:grpSpPr>
        <a:xfrm>
          <a:off x="0" y="0"/>
          <a:ext cx="0" cy="0"/>
          <a:chOff x="0" y="0"/>
          <a:chExt cx="0" cy="0"/>
        </a:xfrm>
      </p:grpSpPr>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F4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Tree>
    <p:extLst>
      <p:ext uri="{BB962C8B-B14F-4D97-AF65-F5344CB8AC3E}">
        <p14:creationId xmlns="" xmlns:p14="http://schemas.microsoft.com/office/powerpoint/2010/main" val="3294351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dia 5">
    <p:spTree>
      <p:nvGrpSpPr>
        <p:cNvPr id="1" name=""/>
        <p:cNvGrpSpPr/>
        <p:nvPr/>
      </p:nvGrpSpPr>
      <p:grpSpPr>
        <a:xfrm>
          <a:off x="0" y="0"/>
          <a:ext cx="0" cy="0"/>
          <a:chOff x="0" y="0"/>
          <a:chExt cx="0" cy="0"/>
        </a:xfrm>
      </p:grpSpPr>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E41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Tree>
    <p:extLst>
      <p:ext uri="{BB962C8B-B14F-4D97-AF65-F5344CB8AC3E}">
        <p14:creationId xmlns="" xmlns:p14="http://schemas.microsoft.com/office/powerpoint/2010/main" val="12898711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dia 6">
    <p:spTree>
      <p:nvGrpSpPr>
        <p:cNvPr id="1" name=""/>
        <p:cNvGrpSpPr/>
        <p:nvPr/>
      </p:nvGrpSpPr>
      <p:grpSpPr>
        <a:xfrm>
          <a:off x="0" y="0"/>
          <a:ext cx="0" cy="0"/>
          <a:chOff x="0" y="0"/>
          <a:chExt cx="0" cy="0"/>
        </a:xfrm>
      </p:grpSpPr>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AF08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Tree>
    <p:extLst>
      <p:ext uri="{BB962C8B-B14F-4D97-AF65-F5344CB8AC3E}">
        <p14:creationId xmlns="" xmlns:p14="http://schemas.microsoft.com/office/powerpoint/2010/main" val="7383183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dia 7">
    <p:spTree>
      <p:nvGrpSpPr>
        <p:cNvPr id="1" name=""/>
        <p:cNvGrpSpPr/>
        <p:nvPr/>
      </p:nvGrpSpPr>
      <p:grpSpPr>
        <a:xfrm>
          <a:off x="0" y="0"/>
          <a:ext cx="0" cy="0"/>
          <a:chOff x="0" y="0"/>
          <a:chExt cx="0" cy="0"/>
        </a:xfrm>
      </p:grpSpPr>
      <p:sp>
        <p:nvSpPr>
          <p:cNvPr id="5" name="Rechthoek 2"/>
          <p:cNvSpPr/>
          <p:nvPr userDrawn="1"/>
        </p:nvSpPr>
        <p:spPr>
          <a:xfrm>
            <a:off x="161925" y="2915549"/>
            <a:ext cx="3617987" cy="3753539"/>
          </a:xfrm>
          <a:custGeom>
            <a:avLst/>
            <a:gdLst>
              <a:gd name="connsiteX0" fmla="*/ 0 w 4104456"/>
              <a:gd name="connsiteY0" fmla="*/ 0 h 4248472"/>
              <a:gd name="connsiteX1" fmla="*/ 4104456 w 4104456"/>
              <a:gd name="connsiteY1" fmla="*/ 0 h 4248472"/>
              <a:gd name="connsiteX2" fmla="*/ 4104456 w 4104456"/>
              <a:gd name="connsiteY2" fmla="*/ 4248472 h 4248472"/>
              <a:gd name="connsiteX3" fmla="*/ 0 w 4104456"/>
              <a:gd name="connsiteY3" fmla="*/ 4248472 h 4248472"/>
              <a:gd name="connsiteX4" fmla="*/ 0 w 4104456"/>
              <a:gd name="connsiteY4" fmla="*/ 0 h 4248472"/>
              <a:gd name="connsiteX0" fmla="*/ 0 w 4104456"/>
              <a:gd name="connsiteY0" fmla="*/ 0 h 4248472"/>
              <a:gd name="connsiteX1" fmla="*/ 4104456 w 4104456"/>
              <a:gd name="connsiteY1" fmla="*/ 0 h 4248472"/>
              <a:gd name="connsiteX2" fmla="*/ 4102538 w 4104456"/>
              <a:gd name="connsiteY2" fmla="*/ 3041529 h 4248472"/>
              <a:gd name="connsiteX3" fmla="*/ 4104456 w 4104456"/>
              <a:gd name="connsiteY3" fmla="*/ 4248472 h 4248472"/>
              <a:gd name="connsiteX4" fmla="*/ 0 w 4104456"/>
              <a:gd name="connsiteY4" fmla="*/ 4248472 h 4248472"/>
              <a:gd name="connsiteX5" fmla="*/ 0 w 4104456"/>
              <a:gd name="connsiteY5" fmla="*/ 0 h 4248472"/>
              <a:gd name="connsiteX0" fmla="*/ 0 w 4104456"/>
              <a:gd name="connsiteY0" fmla="*/ 0 h 4257525"/>
              <a:gd name="connsiteX1" fmla="*/ 4104456 w 4104456"/>
              <a:gd name="connsiteY1" fmla="*/ 0 h 4257525"/>
              <a:gd name="connsiteX2" fmla="*/ 4102538 w 4104456"/>
              <a:gd name="connsiteY2" fmla="*/ 3041529 h 4257525"/>
              <a:gd name="connsiteX3" fmla="*/ 3543142 w 4104456"/>
              <a:gd name="connsiteY3" fmla="*/ 4257525 h 4257525"/>
              <a:gd name="connsiteX4" fmla="*/ 0 w 4104456"/>
              <a:gd name="connsiteY4" fmla="*/ 4248472 h 4257525"/>
              <a:gd name="connsiteX5" fmla="*/ 0 w 4104456"/>
              <a:gd name="connsiteY5" fmla="*/ 0 h 4257525"/>
              <a:gd name="connsiteX0" fmla="*/ 0 w 4104456"/>
              <a:gd name="connsiteY0" fmla="*/ 0 h 4258969"/>
              <a:gd name="connsiteX1" fmla="*/ 4104456 w 4104456"/>
              <a:gd name="connsiteY1" fmla="*/ 0 h 4258969"/>
              <a:gd name="connsiteX2" fmla="*/ 4102538 w 4104456"/>
              <a:gd name="connsiteY2" fmla="*/ 3041529 h 4258969"/>
              <a:gd name="connsiteX3" fmla="*/ 3543142 w 4104456"/>
              <a:gd name="connsiteY3" fmla="*/ 4257525 h 4258969"/>
              <a:gd name="connsiteX4" fmla="*/ 0 w 4104456"/>
              <a:gd name="connsiteY4" fmla="*/ 4248472 h 4258969"/>
              <a:gd name="connsiteX5" fmla="*/ 0 w 4104456"/>
              <a:gd name="connsiteY5" fmla="*/ 0 h 4258969"/>
              <a:gd name="connsiteX0" fmla="*/ 0 w 4104456"/>
              <a:gd name="connsiteY0" fmla="*/ 0 h 4258496"/>
              <a:gd name="connsiteX1" fmla="*/ 4104456 w 4104456"/>
              <a:gd name="connsiteY1" fmla="*/ 0 h 4258496"/>
              <a:gd name="connsiteX2" fmla="*/ 4102538 w 4104456"/>
              <a:gd name="connsiteY2" fmla="*/ 3041529 h 4258496"/>
              <a:gd name="connsiteX3" fmla="*/ 3543142 w 4104456"/>
              <a:gd name="connsiteY3" fmla="*/ 4257525 h 4258496"/>
              <a:gd name="connsiteX4" fmla="*/ 0 w 4104456"/>
              <a:gd name="connsiteY4" fmla="*/ 4248472 h 4258496"/>
              <a:gd name="connsiteX5" fmla="*/ 0 w 4104456"/>
              <a:gd name="connsiteY5" fmla="*/ 0 h 4258496"/>
              <a:gd name="connsiteX0" fmla="*/ 0 w 4102538"/>
              <a:gd name="connsiteY0" fmla="*/ 9053 h 4267549"/>
              <a:gd name="connsiteX1" fmla="*/ 3633676 w 4102538"/>
              <a:gd name="connsiteY1" fmla="*/ 0 h 4267549"/>
              <a:gd name="connsiteX2" fmla="*/ 4102538 w 4102538"/>
              <a:gd name="connsiteY2" fmla="*/ 3050582 h 4267549"/>
              <a:gd name="connsiteX3" fmla="*/ 3543142 w 4102538"/>
              <a:gd name="connsiteY3" fmla="*/ 4266578 h 4267549"/>
              <a:gd name="connsiteX4" fmla="*/ 0 w 4102538"/>
              <a:gd name="connsiteY4" fmla="*/ 4257525 h 4267549"/>
              <a:gd name="connsiteX5" fmla="*/ 0 w 4102538"/>
              <a:gd name="connsiteY5" fmla="*/ 9053 h 4267549"/>
              <a:gd name="connsiteX0" fmla="*/ 0 w 4102538"/>
              <a:gd name="connsiteY0" fmla="*/ 9173 h 4267669"/>
              <a:gd name="connsiteX1" fmla="*/ 3633676 w 4102538"/>
              <a:gd name="connsiteY1" fmla="*/ 120 h 4267669"/>
              <a:gd name="connsiteX2" fmla="*/ 4102538 w 4102538"/>
              <a:gd name="connsiteY2" fmla="*/ 3050702 h 4267669"/>
              <a:gd name="connsiteX3" fmla="*/ 3543142 w 4102538"/>
              <a:gd name="connsiteY3" fmla="*/ 4266698 h 4267669"/>
              <a:gd name="connsiteX4" fmla="*/ 0 w 4102538"/>
              <a:gd name="connsiteY4" fmla="*/ 4257645 h 4267669"/>
              <a:gd name="connsiteX5" fmla="*/ 0 w 4102538"/>
              <a:gd name="connsiteY5" fmla="*/ 9173 h 4267669"/>
              <a:gd name="connsiteX0" fmla="*/ 0 w 4102538"/>
              <a:gd name="connsiteY0" fmla="*/ 9135 h 4267631"/>
              <a:gd name="connsiteX1" fmla="*/ 3633676 w 4102538"/>
              <a:gd name="connsiteY1" fmla="*/ 82 h 4267631"/>
              <a:gd name="connsiteX2" fmla="*/ 4102538 w 4102538"/>
              <a:gd name="connsiteY2" fmla="*/ 3050664 h 4267631"/>
              <a:gd name="connsiteX3" fmla="*/ 3543142 w 4102538"/>
              <a:gd name="connsiteY3" fmla="*/ 4266660 h 4267631"/>
              <a:gd name="connsiteX4" fmla="*/ 0 w 4102538"/>
              <a:gd name="connsiteY4" fmla="*/ 4257607 h 4267631"/>
              <a:gd name="connsiteX5" fmla="*/ 0 w 4102538"/>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 w 4102539"/>
              <a:gd name="connsiteY4" fmla="*/ 4257607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17696 w 4102539"/>
              <a:gd name="connsiteY4" fmla="*/ 4266660 h 4267631"/>
              <a:gd name="connsiteX5" fmla="*/ 1 w 4102539"/>
              <a:gd name="connsiteY5" fmla="*/ 9135 h 4267631"/>
              <a:gd name="connsiteX0" fmla="*/ 1 w 4102539"/>
              <a:gd name="connsiteY0" fmla="*/ 9135 h 4267631"/>
              <a:gd name="connsiteX1" fmla="*/ 3633677 w 4102539"/>
              <a:gd name="connsiteY1" fmla="*/ 82 h 4267631"/>
              <a:gd name="connsiteX2" fmla="*/ 4102539 w 4102539"/>
              <a:gd name="connsiteY2" fmla="*/ 3050664 h 4267631"/>
              <a:gd name="connsiteX3" fmla="*/ 3543143 w 4102539"/>
              <a:gd name="connsiteY3" fmla="*/ 4266660 h 4267631"/>
              <a:gd name="connsiteX4" fmla="*/ 108642 w 4102539"/>
              <a:gd name="connsiteY4" fmla="*/ 4058431 h 4267631"/>
              <a:gd name="connsiteX5" fmla="*/ 1 w 4102539"/>
              <a:gd name="connsiteY5" fmla="*/ 9135 h 42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539" h="4267631">
                <a:moveTo>
                  <a:pt x="1" y="9135"/>
                </a:moveTo>
                <a:cubicBezTo>
                  <a:pt x="-1938" y="15171"/>
                  <a:pt x="2422452" y="3100"/>
                  <a:pt x="3633677" y="82"/>
                </a:cubicBezTo>
                <a:cubicBezTo>
                  <a:pt x="3642091" y="-18170"/>
                  <a:pt x="4066964" y="3050809"/>
                  <a:pt x="4102539" y="3050664"/>
                </a:cubicBezTo>
                <a:cubicBezTo>
                  <a:pt x="4085071" y="3018411"/>
                  <a:pt x="3560611" y="4307966"/>
                  <a:pt x="3543143" y="4266660"/>
                </a:cubicBezTo>
                <a:lnTo>
                  <a:pt x="108642" y="4058431"/>
                </a:lnTo>
                <a:cubicBezTo>
                  <a:pt x="108642" y="4072722"/>
                  <a:pt x="9055" y="3898"/>
                  <a:pt x="1" y="9135"/>
                </a:cubicBezTo>
                <a:close/>
              </a:path>
            </a:pathLst>
          </a:custGeom>
          <a:solidFill>
            <a:srgbClr val="FD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2" name="Titel 1"/>
          <p:cNvSpPr>
            <a:spLocks noGrp="1"/>
          </p:cNvSpPr>
          <p:nvPr>
            <p:ph type="title"/>
          </p:nvPr>
        </p:nvSpPr>
        <p:spPr>
          <a:xfrm>
            <a:off x="395536" y="3284984"/>
            <a:ext cx="2880320" cy="2736304"/>
          </a:xfrm>
          <a:prstGeom prst="rect">
            <a:avLst/>
          </a:prstGeo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6" name="Tijdelijke aanduiding voor afbeelding 5"/>
          <p:cNvSpPr>
            <a:spLocks noGrp="1" noChangeAspect="1"/>
          </p:cNvSpPr>
          <p:nvPr>
            <p:ph type="pic" sz="quarter" idx="10" hasCustomPrompt="1"/>
          </p:nvPr>
        </p:nvSpPr>
        <p:spPr>
          <a:xfrm>
            <a:off x="3343763" y="-2138"/>
            <a:ext cx="5800234" cy="6023425"/>
          </a:xfrm>
          <a:custGeom>
            <a:avLst/>
            <a:gdLst>
              <a:gd name="connsiteX0" fmla="*/ 0 w 5940425"/>
              <a:gd name="connsiteY0" fmla="*/ 0 h 6021288"/>
              <a:gd name="connsiteX1" fmla="*/ 5940425 w 5940425"/>
              <a:gd name="connsiteY1" fmla="*/ 0 h 6021288"/>
              <a:gd name="connsiteX2" fmla="*/ 5940425 w 5940425"/>
              <a:gd name="connsiteY2" fmla="*/ 6021288 h 6021288"/>
              <a:gd name="connsiteX3" fmla="*/ 0 w 5940425"/>
              <a:gd name="connsiteY3" fmla="*/ 6021288 h 6021288"/>
              <a:gd name="connsiteX4" fmla="*/ 0 w 5940425"/>
              <a:gd name="connsiteY4"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0 w 5940425"/>
              <a:gd name="connsiteY5"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0 w 5940425"/>
              <a:gd name="connsiteY4" fmla="*/ 6021288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470209 w 5940425"/>
              <a:gd name="connsiteY5" fmla="*/ 3447207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623958 w 5940425"/>
              <a:gd name="connsiteY5" fmla="*/ 2937409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46528 w 5940425"/>
              <a:gd name="connsiteY5" fmla="*/ 3463391 h 6021288"/>
              <a:gd name="connsiteX6" fmla="*/ 871 w 5940425"/>
              <a:gd name="connsiteY6" fmla="*/ 2888857 h 6021288"/>
              <a:gd name="connsiteX7" fmla="*/ 0 w 5940425"/>
              <a:gd name="connsiteY7"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871 w 5940425"/>
              <a:gd name="connsiteY5" fmla="*/ 2888857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896949 h 6021288"/>
              <a:gd name="connsiteX6" fmla="*/ 0 w 5940425"/>
              <a:gd name="connsiteY6" fmla="*/ 0 h 6021288"/>
              <a:gd name="connsiteX0" fmla="*/ 0 w 5940425"/>
              <a:gd name="connsiteY0" fmla="*/ 0 h 6021288"/>
              <a:gd name="connsiteX1" fmla="*/ 5940425 w 5940425"/>
              <a:gd name="connsiteY1" fmla="*/ 0 h 6021288"/>
              <a:gd name="connsiteX2" fmla="*/ 5940425 w 5940425"/>
              <a:gd name="connsiteY2" fmla="*/ 6021288 h 6021288"/>
              <a:gd name="connsiteX3" fmla="*/ 373105 w 5940425"/>
              <a:gd name="connsiteY3" fmla="*/ 6020474 h 6021288"/>
              <a:gd name="connsiteX4" fmla="*/ 566442 w 5940425"/>
              <a:gd name="connsiteY4" fmla="*/ 5600502 h 6021288"/>
              <a:gd name="connsiteX5" fmla="*/ 154620 w 5940425"/>
              <a:gd name="connsiteY5" fmla="*/ 2929317 h 6021288"/>
              <a:gd name="connsiteX6" fmla="*/ 0 w 5940425"/>
              <a:gd name="connsiteY6" fmla="*/ 0 h 6021288"/>
              <a:gd name="connsiteX0" fmla="*/ 0 w 5875689"/>
              <a:gd name="connsiteY0" fmla="*/ 0 h 6021288"/>
              <a:gd name="connsiteX1" fmla="*/ 5875689 w 5875689"/>
              <a:gd name="connsiteY1" fmla="*/ 0 h 6021288"/>
              <a:gd name="connsiteX2" fmla="*/ 5875689 w 5875689"/>
              <a:gd name="connsiteY2" fmla="*/ 6021288 h 6021288"/>
              <a:gd name="connsiteX3" fmla="*/ 308369 w 5875689"/>
              <a:gd name="connsiteY3" fmla="*/ 6020474 h 6021288"/>
              <a:gd name="connsiteX4" fmla="*/ 501706 w 5875689"/>
              <a:gd name="connsiteY4" fmla="*/ 5600502 h 6021288"/>
              <a:gd name="connsiteX5" fmla="*/ 89884 w 5875689"/>
              <a:gd name="connsiteY5" fmla="*/ 2929317 h 6021288"/>
              <a:gd name="connsiteX6" fmla="*/ 0 w 5875689"/>
              <a:gd name="connsiteY6" fmla="*/ 0 h 6021288"/>
              <a:gd name="connsiteX0" fmla="*/ 432609 w 6308298"/>
              <a:gd name="connsiteY0" fmla="*/ 0 h 6021288"/>
              <a:gd name="connsiteX1" fmla="*/ 6308298 w 6308298"/>
              <a:gd name="connsiteY1" fmla="*/ 0 h 6021288"/>
              <a:gd name="connsiteX2" fmla="*/ 6308298 w 6308298"/>
              <a:gd name="connsiteY2" fmla="*/ 6021288 h 6021288"/>
              <a:gd name="connsiteX3" fmla="*/ 740978 w 6308298"/>
              <a:gd name="connsiteY3" fmla="*/ 6020474 h 6021288"/>
              <a:gd name="connsiteX4" fmla="*/ 934315 w 6308298"/>
              <a:gd name="connsiteY4" fmla="*/ 5600502 h 6021288"/>
              <a:gd name="connsiteX5" fmla="*/ 522493 w 6308298"/>
              <a:gd name="connsiteY5" fmla="*/ 2929317 h 6021288"/>
              <a:gd name="connsiteX6" fmla="*/ 457756 w 6308298"/>
              <a:gd name="connsiteY6" fmla="*/ 752559 h 6021288"/>
              <a:gd name="connsiteX7" fmla="*/ 432609 w 6308298"/>
              <a:gd name="connsiteY7" fmla="*/ 0 h 6021288"/>
              <a:gd name="connsiteX0" fmla="*/ 423967 w 6299656"/>
              <a:gd name="connsiteY0" fmla="*/ 0 h 6021288"/>
              <a:gd name="connsiteX1" fmla="*/ 6299656 w 6299656"/>
              <a:gd name="connsiteY1" fmla="*/ 0 h 6021288"/>
              <a:gd name="connsiteX2" fmla="*/ 6299656 w 6299656"/>
              <a:gd name="connsiteY2" fmla="*/ 6021288 h 6021288"/>
              <a:gd name="connsiteX3" fmla="*/ 732336 w 6299656"/>
              <a:gd name="connsiteY3" fmla="*/ 6020474 h 6021288"/>
              <a:gd name="connsiteX4" fmla="*/ 925673 w 6299656"/>
              <a:gd name="connsiteY4" fmla="*/ 5600502 h 6021288"/>
              <a:gd name="connsiteX5" fmla="*/ 513851 w 6299656"/>
              <a:gd name="connsiteY5" fmla="*/ 2929317 h 6021288"/>
              <a:gd name="connsiteX6" fmla="*/ 423967 w 6299656"/>
              <a:gd name="connsiteY6" fmla="*/ 0 h 6021288"/>
              <a:gd name="connsiteX0" fmla="*/ 5414 w 5881103"/>
              <a:gd name="connsiteY0" fmla="*/ 0 h 6021288"/>
              <a:gd name="connsiteX1" fmla="*/ 5881103 w 5881103"/>
              <a:gd name="connsiteY1" fmla="*/ 0 h 6021288"/>
              <a:gd name="connsiteX2" fmla="*/ 5881103 w 5881103"/>
              <a:gd name="connsiteY2" fmla="*/ 6021288 h 6021288"/>
              <a:gd name="connsiteX3" fmla="*/ 313783 w 5881103"/>
              <a:gd name="connsiteY3" fmla="*/ 6020474 h 6021288"/>
              <a:gd name="connsiteX4" fmla="*/ 507120 w 5881103"/>
              <a:gd name="connsiteY4" fmla="*/ 5600502 h 6021288"/>
              <a:gd name="connsiteX5" fmla="*/ 95298 w 5881103"/>
              <a:gd name="connsiteY5" fmla="*/ 2929317 h 6021288"/>
              <a:gd name="connsiteX6" fmla="*/ 5414 w 5881103"/>
              <a:gd name="connsiteY6" fmla="*/ 0 h 6021288"/>
              <a:gd name="connsiteX0" fmla="*/ 35365 w 5830133"/>
              <a:gd name="connsiteY0" fmla="*/ 0 h 6021288"/>
              <a:gd name="connsiteX1" fmla="*/ 5830133 w 5830133"/>
              <a:gd name="connsiteY1" fmla="*/ 0 h 6021288"/>
              <a:gd name="connsiteX2" fmla="*/ 5830133 w 5830133"/>
              <a:gd name="connsiteY2" fmla="*/ 6021288 h 6021288"/>
              <a:gd name="connsiteX3" fmla="*/ 262813 w 5830133"/>
              <a:gd name="connsiteY3" fmla="*/ 6020474 h 6021288"/>
              <a:gd name="connsiteX4" fmla="*/ 456150 w 5830133"/>
              <a:gd name="connsiteY4" fmla="*/ 5600502 h 6021288"/>
              <a:gd name="connsiteX5" fmla="*/ 44328 w 5830133"/>
              <a:gd name="connsiteY5" fmla="*/ 2929317 h 6021288"/>
              <a:gd name="connsiteX6" fmla="*/ 35365 w 5830133"/>
              <a:gd name="connsiteY6" fmla="*/ 0 h 6021288"/>
              <a:gd name="connsiteX0" fmla="*/ 9863 w 5804631"/>
              <a:gd name="connsiteY0" fmla="*/ 0 h 6021288"/>
              <a:gd name="connsiteX1" fmla="*/ 5804631 w 5804631"/>
              <a:gd name="connsiteY1" fmla="*/ 0 h 6021288"/>
              <a:gd name="connsiteX2" fmla="*/ 5804631 w 5804631"/>
              <a:gd name="connsiteY2" fmla="*/ 6021288 h 6021288"/>
              <a:gd name="connsiteX3" fmla="*/ 237311 w 5804631"/>
              <a:gd name="connsiteY3" fmla="*/ 6020474 h 6021288"/>
              <a:gd name="connsiteX4" fmla="*/ 430648 w 5804631"/>
              <a:gd name="connsiteY4" fmla="*/ 5600502 h 6021288"/>
              <a:gd name="connsiteX5" fmla="*/ 18826 w 5804631"/>
              <a:gd name="connsiteY5" fmla="*/ 2929317 h 6021288"/>
              <a:gd name="connsiteX6" fmla="*/ 9863 w 5804631"/>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782 w 5798550"/>
              <a:gd name="connsiteY0" fmla="*/ 0 h 6021288"/>
              <a:gd name="connsiteX1" fmla="*/ 5798550 w 5798550"/>
              <a:gd name="connsiteY1" fmla="*/ 0 h 6021288"/>
              <a:gd name="connsiteX2" fmla="*/ 5798550 w 5798550"/>
              <a:gd name="connsiteY2" fmla="*/ 6021288 h 6021288"/>
              <a:gd name="connsiteX3" fmla="*/ 231230 w 5798550"/>
              <a:gd name="connsiteY3" fmla="*/ 6020474 h 6021288"/>
              <a:gd name="connsiteX4" fmla="*/ 424567 w 5798550"/>
              <a:gd name="connsiteY4" fmla="*/ 5600502 h 6021288"/>
              <a:gd name="connsiteX5" fmla="*/ 53205 w 5798550"/>
              <a:gd name="connsiteY5" fmla="*/ 2929317 h 6021288"/>
              <a:gd name="connsiteX6" fmla="*/ 3782 w 5798550"/>
              <a:gd name="connsiteY6" fmla="*/ 0 h 6021288"/>
              <a:gd name="connsiteX0" fmla="*/ 3345 w 5806205"/>
              <a:gd name="connsiteY0" fmla="*/ 0 h 6037472"/>
              <a:gd name="connsiteX1" fmla="*/ 5806205 w 5806205"/>
              <a:gd name="connsiteY1" fmla="*/ 16184 h 6037472"/>
              <a:gd name="connsiteX2" fmla="*/ 5806205 w 5806205"/>
              <a:gd name="connsiteY2" fmla="*/ 6037472 h 6037472"/>
              <a:gd name="connsiteX3" fmla="*/ 238885 w 5806205"/>
              <a:gd name="connsiteY3" fmla="*/ 6036658 h 6037472"/>
              <a:gd name="connsiteX4" fmla="*/ 432222 w 5806205"/>
              <a:gd name="connsiteY4" fmla="*/ 5616686 h 6037472"/>
              <a:gd name="connsiteX5" fmla="*/ 60860 w 5806205"/>
              <a:gd name="connsiteY5" fmla="*/ 2945501 h 6037472"/>
              <a:gd name="connsiteX6" fmla="*/ 3345 w 5806205"/>
              <a:gd name="connsiteY6" fmla="*/ 0 h 6037472"/>
              <a:gd name="connsiteX0" fmla="*/ 6125 w 5776617"/>
              <a:gd name="connsiteY0" fmla="*/ 0 h 6029380"/>
              <a:gd name="connsiteX1" fmla="*/ 5776617 w 5776617"/>
              <a:gd name="connsiteY1" fmla="*/ 8092 h 6029380"/>
              <a:gd name="connsiteX2" fmla="*/ 5776617 w 5776617"/>
              <a:gd name="connsiteY2" fmla="*/ 6029380 h 6029380"/>
              <a:gd name="connsiteX3" fmla="*/ 209297 w 5776617"/>
              <a:gd name="connsiteY3" fmla="*/ 6028566 h 6029380"/>
              <a:gd name="connsiteX4" fmla="*/ 402634 w 5776617"/>
              <a:gd name="connsiteY4" fmla="*/ 5608594 h 6029380"/>
              <a:gd name="connsiteX5" fmla="*/ 31272 w 5776617"/>
              <a:gd name="connsiteY5" fmla="*/ 2937409 h 6029380"/>
              <a:gd name="connsiteX6" fmla="*/ 6125 w 5776617"/>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3781 w 5798549"/>
              <a:gd name="connsiteY0" fmla="*/ 0 h 6029380"/>
              <a:gd name="connsiteX1" fmla="*/ 5798549 w 5798549"/>
              <a:gd name="connsiteY1" fmla="*/ 8092 h 6029380"/>
              <a:gd name="connsiteX2" fmla="*/ 5798549 w 5798549"/>
              <a:gd name="connsiteY2" fmla="*/ 6029380 h 6029380"/>
              <a:gd name="connsiteX3" fmla="*/ 231229 w 5798549"/>
              <a:gd name="connsiteY3" fmla="*/ 6028566 h 6029380"/>
              <a:gd name="connsiteX4" fmla="*/ 424566 w 5798549"/>
              <a:gd name="connsiteY4" fmla="*/ 5608594 h 6029380"/>
              <a:gd name="connsiteX5" fmla="*/ 53204 w 5798549"/>
              <a:gd name="connsiteY5" fmla="*/ 2937409 h 6029380"/>
              <a:gd name="connsiteX6" fmla="*/ 3781 w 5798549"/>
              <a:gd name="connsiteY6" fmla="*/ 0 h 6029380"/>
              <a:gd name="connsiteX0" fmla="*/ 9862 w 5804630"/>
              <a:gd name="connsiteY0" fmla="*/ 0 h 6029380"/>
              <a:gd name="connsiteX1" fmla="*/ 5804630 w 5804630"/>
              <a:gd name="connsiteY1" fmla="*/ 8092 h 6029380"/>
              <a:gd name="connsiteX2" fmla="*/ 5804630 w 5804630"/>
              <a:gd name="connsiteY2" fmla="*/ 6029380 h 6029380"/>
              <a:gd name="connsiteX3" fmla="*/ 237310 w 5804630"/>
              <a:gd name="connsiteY3" fmla="*/ 6028566 h 6029380"/>
              <a:gd name="connsiteX4" fmla="*/ 430647 w 5804630"/>
              <a:gd name="connsiteY4" fmla="*/ 5608594 h 6029380"/>
              <a:gd name="connsiteX5" fmla="*/ 18825 w 5804630"/>
              <a:gd name="connsiteY5" fmla="*/ 2921225 h 6029380"/>
              <a:gd name="connsiteX6" fmla="*/ 9862 w 5804630"/>
              <a:gd name="connsiteY6" fmla="*/ 0 h 6029380"/>
              <a:gd name="connsiteX0" fmla="*/ 3781 w 5839009"/>
              <a:gd name="connsiteY0" fmla="*/ 0 h 6029380"/>
              <a:gd name="connsiteX1" fmla="*/ 5839009 w 5839009"/>
              <a:gd name="connsiteY1" fmla="*/ 8092 h 6029380"/>
              <a:gd name="connsiteX2" fmla="*/ 5839009 w 5839009"/>
              <a:gd name="connsiteY2" fmla="*/ 6029380 h 6029380"/>
              <a:gd name="connsiteX3" fmla="*/ 271689 w 5839009"/>
              <a:gd name="connsiteY3" fmla="*/ 6028566 h 6029380"/>
              <a:gd name="connsiteX4" fmla="*/ 465026 w 5839009"/>
              <a:gd name="connsiteY4" fmla="*/ 5608594 h 6029380"/>
              <a:gd name="connsiteX5" fmla="*/ 53204 w 5839009"/>
              <a:gd name="connsiteY5" fmla="*/ 2921225 h 6029380"/>
              <a:gd name="connsiteX6" fmla="*/ 3781 w 5839009"/>
              <a:gd name="connsiteY6" fmla="*/ 0 h 6029380"/>
              <a:gd name="connsiteX0" fmla="*/ 183 w 5835411"/>
              <a:gd name="connsiteY0" fmla="*/ 3667 h 6033047"/>
              <a:gd name="connsiteX1" fmla="*/ 5835411 w 5835411"/>
              <a:gd name="connsiteY1" fmla="*/ 11759 h 6033047"/>
              <a:gd name="connsiteX2" fmla="*/ 5835411 w 5835411"/>
              <a:gd name="connsiteY2" fmla="*/ 6033047 h 6033047"/>
              <a:gd name="connsiteX3" fmla="*/ 268091 w 5835411"/>
              <a:gd name="connsiteY3" fmla="*/ 6032233 h 6033047"/>
              <a:gd name="connsiteX4" fmla="*/ 461428 w 5835411"/>
              <a:gd name="connsiteY4" fmla="*/ 5612261 h 6033047"/>
              <a:gd name="connsiteX5" fmla="*/ 49606 w 5835411"/>
              <a:gd name="connsiteY5" fmla="*/ 2924892 h 6033047"/>
              <a:gd name="connsiteX6" fmla="*/ 183 w 5835411"/>
              <a:gd name="connsiteY6" fmla="*/ 3667 h 6033047"/>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422768 w 6257996"/>
              <a:gd name="connsiteY0" fmla="*/ 213101 h 6242481"/>
              <a:gd name="connsiteX1" fmla="*/ 6257996 w 6257996"/>
              <a:gd name="connsiteY1" fmla="*/ 221193 h 6242481"/>
              <a:gd name="connsiteX2" fmla="*/ 6257996 w 6257996"/>
              <a:gd name="connsiteY2" fmla="*/ 6242481 h 6242481"/>
              <a:gd name="connsiteX3" fmla="*/ 690676 w 6257996"/>
              <a:gd name="connsiteY3" fmla="*/ 6241667 h 6242481"/>
              <a:gd name="connsiteX4" fmla="*/ 884013 w 6257996"/>
              <a:gd name="connsiteY4" fmla="*/ 5821695 h 6242481"/>
              <a:gd name="connsiteX5" fmla="*/ 464099 w 6257996"/>
              <a:gd name="connsiteY5" fmla="*/ 3118142 h 6242481"/>
              <a:gd name="connsiteX6" fmla="*/ 422768 w 6257996"/>
              <a:gd name="connsiteY6" fmla="*/ 213101 h 6242481"/>
              <a:gd name="connsiteX0" fmla="*/ 2106 w 5837334"/>
              <a:gd name="connsiteY0" fmla="*/ 18991 h 6048371"/>
              <a:gd name="connsiteX1" fmla="*/ 5837334 w 5837334"/>
              <a:gd name="connsiteY1" fmla="*/ 27083 h 6048371"/>
              <a:gd name="connsiteX2" fmla="*/ 5837334 w 5837334"/>
              <a:gd name="connsiteY2" fmla="*/ 6048371 h 6048371"/>
              <a:gd name="connsiteX3" fmla="*/ 270014 w 5837334"/>
              <a:gd name="connsiteY3" fmla="*/ 6047557 h 6048371"/>
              <a:gd name="connsiteX4" fmla="*/ 463351 w 5837334"/>
              <a:gd name="connsiteY4" fmla="*/ 5627585 h 6048371"/>
              <a:gd name="connsiteX5" fmla="*/ 43437 w 5837334"/>
              <a:gd name="connsiteY5" fmla="*/ 2924032 h 6048371"/>
              <a:gd name="connsiteX6" fmla="*/ 2106 w 5837334"/>
              <a:gd name="connsiteY6" fmla="*/ 18991 h 6048371"/>
              <a:gd name="connsiteX0" fmla="*/ 35 w 5835263"/>
              <a:gd name="connsiteY0" fmla="*/ 18991 h 6048371"/>
              <a:gd name="connsiteX1" fmla="*/ 5835263 w 5835263"/>
              <a:gd name="connsiteY1" fmla="*/ 27083 h 6048371"/>
              <a:gd name="connsiteX2" fmla="*/ 5835263 w 5835263"/>
              <a:gd name="connsiteY2" fmla="*/ 6048371 h 6048371"/>
              <a:gd name="connsiteX3" fmla="*/ 267943 w 5835263"/>
              <a:gd name="connsiteY3" fmla="*/ 6047557 h 6048371"/>
              <a:gd name="connsiteX4" fmla="*/ 461280 w 5835263"/>
              <a:gd name="connsiteY4" fmla="*/ 5627585 h 6048371"/>
              <a:gd name="connsiteX5" fmla="*/ 41366 w 5835263"/>
              <a:gd name="connsiteY5" fmla="*/ 2924032 h 6048371"/>
              <a:gd name="connsiteX6" fmla="*/ 35 w 5835263"/>
              <a:gd name="connsiteY6" fmla="*/ 18991 h 6048371"/>
              <a:gd name="connsiteX0" fmla="*/ 270 w 5835498"/>
              <a:gd name="connsiteY0" fmla="*/ 18991 h 6048371"/>
              <a:gd name="connsiteX1" fmla="*/ 5835498 w 5835498"/>
              <a:gd name="connsiteY1" fmla="*/ 27083 h 6048371"/>
              <a:gd name="connsiteX2" fmla="*/ 5835498 w 5835498"/>
              <a:gd name="connsiteY2" fmla="*/ 6048371 h 6048371"/>
              <a:gd name="connsiteX3" fmla="*/ 268178 w 5835498"/>
              <a:gd name="connsiteY3" fmla="*/ 6047557 h 6048371"/>
              <a:gd name="connsiteX4" fmla="*/ 461515 w 5835498"/>
              <a:gd name="connsiteY4" fmla="*/ 5627585 h 6048371"/>
              <a:gd name="connsiteX5" fmla="*/ 41601 w 5835498"/>
              <a:gd name="connsiteY5" fmla="*/ 2924032 h 6048371"/>
              <a:gd name="connsiteX6" fmla="*/ 270 w 5835498"/>
              <a:gd name="connsiteY6" fmla="*/ 18991 h 6048371"/>
              <a:gd name="connsiteX0" fmla="*/ 919 w 5836147"/>
              <a:gd name="connsiteY0" fmla="*/ 18991 h 6048371"/>
              <a:gd name="connsiteX1" fmla="*/ 5836147 w 5836147"/>
              <a:gd name="connsiteY1" fmla="*/ 27083 h 6048371"/>
              <a:gd name="connsiteX2" fmla="*/ 5836147 w 5836147"/>
              <a:gd name="connsiteY2" fmla="*/ 6048371 h 6048371"/>
              <a:gd name="connsiteX3" fmla="*/ 268827 w 5836147"/>
              <a:gd name="connsiteY3" fmla="*/ 6047557 h 6048371"/>
              <a:gd name="connsiteX4" fmla="*/ 462164 w 5836147"/>
              <a:gd name="connsiteY4" fmla="*/ 5627585 h 6048371"/>
              <a:gd name="connsiteX5" fmla="*/ 42250 w 5836147"/>
              <a:gd name="connsiteY5" fmla="*/ 2924032 h 6048371"/>
              <a:gd name="connsiteX6" fmla="*/ 919 w 5836147"/>
              <a:gd name="connsiteY6" fmla="*/ 18991 h 6048371"/>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9730 w 5796405"/>
              <a:gd name="connsiteY0" fmla="*/ 17330 h 6054802"/>
              <a:gd name="connsiteX1" fmla="*/ 5796405 w 5796405"/>
              <a:gd name="connsiteY1" fmla="*/ 33514 h 6054802"/>
              <a:gd name="connsiteX2" fmla="*/ 5796405 w 5796405"/>
              <a:gd name="connsiteY2" fmla="*/ 6054802 h 6054802"/>
              <a:gd name="connsiteX3" fmla="*/ 229085 w 5796405"/>
              <a:gd name="connsiteY3" fmla="*/ 6053988 h 6054802"/>
              <a:gd name="connsiteX4" fmla="*/ 422422 w 5796405"/>
              <a:gd name="connsiteY4" fmla="*/ 5634016 h 6054802"/>
              <a:gd name="connsiteX5" fmla="*/ 2508 w 5796405"/>
              <a:gd name="connsiteY5" fmla="*/ 2930463 h 6054802"/>
              <a:gd name="connsiteX6" fmla="*/ 9730 w 5796405"/>
              <a:gd name="connsiteY6" fmla="*/ 17330 h 6054802"/>
              <a:gd name="connsiteX0" fmla="*/ 13319 w 5799994"/>
              <a:gd name="connsiteY0" fmla="*/ 2 h 6037474"/>
              <a:gd name="connsiteX1" fmla="*/ 5799994 w 5799994"/>
              <a:gd name="connsiteY1" fmla="*/ 16186 h 6037474"/>
              <a:gd name="connsiteX2" fmla="*/ 5799994 w 5799994"/>
              <a:gd name="connsiteY2" fmla="*/ 6037474 h 6037474"/>
              <a:gd name="connsiteX3" fmla="*/ 232674 w 5799994"/>
              <a:gd name="connsiteY3" fmla="*/ 6036660 h 6037474"/>
              <a:gd name="connsiteX4" fmla="*/ 426011 w 5799994"/>
              <a:gd name="connsiteY4" fmla="*/ 5616688 h 6037474"/>
              <a:gd name="connsiteX5" fmla="*/ 6097 w 5799994"/>
              <a:gd name="connsiteY5" fmla="*/ 2913135 h 6037474"/>
              <a:gd name="connsiteX6" fmla="*/ 13319 w 5799994"/>
              <a:gd name="connsiteY6" fmla="*/ 2 h 6037474"/>
              <a:gd name="connsiteX0" fmla="*/ 1054 w 5812005"/>
              <a:gd name="connsiteY0" fmla="*/ 2 h 6037474"/>
              <a:gd name="connsiteX1" fmla="*/ 5812005 w 5812005"/>
              <a:gd name="connsiteY1" fmla="*/ 16186 h 6037474"/>
              <a:gd name="connsiteX2" fmla="*/ 5812005 w 5812005"/>
              <a:gd name="connsiteY2" fmla="*/ 6037474 h 6037474"/>
              <a:gd name="connsiteX3" fmla="*/ 244685 w 5812005"/>
              <a:gd name="connsiteY3" fmla="*/ 6036660 h 6037474"/>
              <a:gd name="connsiteX4" fmla="*/ 438022 w 5812005"/>
              <a:gd name="connsiteY4" fmla="*/ 5616688 h 6037474"/>
              <a:gd name="connsiteX5" fmla="*/ 18108 w 5812005"/>
              <a:gd name="connsiteY5" fmla="*/ 2913135 h 6037474"/>
              <a:gd name="connsiteX6" fmla="*/ 1054 w 5812005"/>
              <a:gd name="connsiteY6" fmla="*/ 2 h 6037474"/>
              <a:gd name="connsiteX0" fmla="*/ 13320 w 5799995"/>
              <a:gd name="connsiteY0" fmla="*/ 2 h 6037474"/>
              <a:gd name="connsiteX1" fmla="*/ 5799995 w 5799995"/>
              <a:gd name="connsiteY1" fmla="*/ 16186 h 6037474"/>
              <a:gd name="connsiteX2" fmla="*/ 5799995 w 5799995"/>
              <a:gd name="connsiteY2" fmla="*/ 6037474 h 6037474"/>
              <a:gd name="connsiteX3" fmla="*/ 232675 w 5799995"/>
              <a:gd name="connsiteY3" fmla="*/ 6036660 h 6037474"/>
              <a:gd name="connsiteX4" fmla="*/ 426012 w 5799995"/>
              <a:gd name="connsiteY4" fmla="*/ 5616688 h 6037474"/>
              <a:gd name="connsiteX5" fmla="*/ 6098 w 5799995"/>
              <a:gd name="connsiteY5" fmla="*/ 2913135 h 6037474"/>
              <a:gd name="connsiteX6" fmla="*/ 13320 w 5799995"/>
              <a:gd name="connsiteY6" fmla="*/ 2 h 6037474"/>
              <a:gd name="connsiteX0" fmla="*/ 15007 w 5801682"/>
              <a:gd name="connsiteY0" fmla="*/ 362 h 6037834"/>
              <a:gd name="connsiteX1" fmla="*/ 5801682 w 5801682"/>
              <a:gd name="connsiteY1" fmla="*/ 16546 h 6037834"/>
              <a:gd name="connsiteX2" fmla="*/ 5801682 w 5801682"/>
              <a:gd name="connsiteY2" fmla="*/ 6037834 h 6037834"/>
              <a:gd name="connsiteX3" fmla="*/ 234362 w 5801682"/>
              <a:gd name="connsiteY3" fmla="*/ 6037020 h 6037834"/>
              <a:gd name="connsiteX4" fmla="*/ 427699 w 5801682"/>
              <a:gd name="connsiteY4" fmla="*/ 5617048 h 6037834"/>
              <a:gd name="connsiteX5" fmla="*/ 7785 w 5801682"/>
              <a:gd name="connsiteY5" fmla="*/ 2913495 h 6037834"/>
              <a:gd name="connsiteX6" fmla="*/ 15007 w 5801682"/>
              <a:gd name="connsiteY6" fmla="*/ 362 h 6037834"/>
              <a:gd name="connsiteX0" fmla="*/ 1320 w 5820363"/>
              <a:gd name="connsiteY0" fmla="*/ 362 h 6037834"/>
              <a:gd name="connsiteX1" fmla="*/ 5820363 w 5820363"/>
              <a:gd name="connsiteY1" fmla="*/ 16546 h 6037834"/>
              <a:gd name="connsiteX2" fmla="*/ 5820363 w 5820363"/>
              <a:gd name="connsiteY2" fmla="*/ 6037834 h 6037834"/>
              <a:gd name="connsiteX3" fmla="*/ 253043 w 5820363"/>
              <a:gd name="connsiteY3" fmla="*/ 6037020 h 6037834"/>
              <a:gd name="connsiteX4" fmla="*/ 446380 w 5820363"/>
              <a:gd name="connsiteY4" fmla="*/ 5617048 h 6037834"/>
              <a:gd name="connsiteX5" fmla="*/ 26466 w 5820363"/>
              <a:gd name="connsiteY5" fmla="*/ 2913495 h 6037834"/>
              <a:gd name="connsiteX6" fmla="*/ 1320 w 582036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27700 w 5801683"/>
              <a:gd name="connsiteY4" fmla="*/ 5617048 h 6037834"/>
              <a:gd name="connsiteX5" fmla="*/ 7786 w 5801683"/>
              <a:gd name="connsiteY5" fmla="*/ 2913495 h 6037834"/>
              <a:gd name="connsiteX6" fmla="*/ 15008 w 5801683"/>
              <a:gd name="connsiteY6" fmla="*/ 362 h 6037834"/>
              <a:gd name="connsiteX0" fmla="*/ 15008 w 5801683"/>
              <a:gd name="connsiteY0" fmla="*/ 362 h 6037834"/>
              <a:gd name="connsiteX1" fmla="*/ 5801683 w 5801683"/>
              <a:gd name="connsiteY1" fmla="*/ 16546 h 6037834"/>
              <a:gd name="connsiteX2" fmla="*/ 5801683 w 5801683"/>
              <a:gd name="connsiteY2" fmla="*/ 6037834 h 6037834"/>
              <a:gd name="connsiteX3" fmla="*/ 234363 w 5801683"/>
              <a:gd name="connsiteY3" fmla="*/ 6037020 h 6037834"/>
              <a:gd name="connsiteX4" fmla="*/ 419608 w 5801683"/>
              <a:gd name="connsiteY4" fmla="*/ 5600863 h 6037834"/>
              <a:gd name="connsiteX5" fmla="*/ 7786 w 5801683"/>
              <a:gd name="connsiteY5" fmla="*/ 2913495 h 6037834"/>
              <a:gd name="connsiteX6" fmla="*/ 15008 w 5801683"/>
              <a:gd name="connsiteY6" fmla="*/ 362 h 6037834"/>
              <a:gd name="connsiteX0" fmla="*/ 15008 w 5801683"/>
              <a:gd name="connsiteY0" fmla="*/ 8651 h 6021847"/>
              <a:gd name="connsiteX1" fmla="*/ 5801683 w 5801683"/>
              <a:gd name="connsiteY1" fmla="*/ 559 h 6021847"/>
              <a:gd name="connsiteX2" fmla="*/ 5801683 w 5801683"/>
              <a:gd name="connsiteY2" fmla="*/ 6021847 h 6021847"/>
              <a:gd name="connsiteX3" fmla="*/ 234363 w 5801683"/>
              <a:gd name="connsiteY3" fmla="*/ 6021033 h 6021847"/>
              <a:gd name="connsiteX4" fmla="*/ 419608 w 5801683"/>
              <a:gd name="connsiteY4" fmla="*/ 5584876 h 6021847"/>
              <a:gd name="connsiteX5" fmla="*/ 7786 w 5801683"/>
              <a:gd name="connsiteY5" fmla="*/ 2897508 h 6021847"/>
              <a:gd name="connsiteX6" fmla="*/ 15008 w 5801683"/>
              <a:gd name="connsiteY6" fmla="*/ 8651 h 6021847"/>
              <a:gd name="connsiteX0" fmla="*/ 43633 w 5797940"/>
              <a:gd name="connsiteY0" fmla="*/ 8651 h 6021847"/>
              <a:gd name="connsiteX1" fmla="*/ 5797940 w 5797940"/>
              <a:gd name="connsiteY1" fmla="*/ 559 h 6021847"/>
              <a:gd name="connsiteX2" fmla="*/ 5797940 w 5797940"/>
              <a:gd name="connsiteY2" fmla="*/ 6021847 h 6021847"/>
              <a:gd name="connsiteX3" fmla="*/ 230620 w 5797940"/>
              <a:gd name="connsiteY3" fmla="*/ 6021033 h 6021847"/>
              <a:gd name="connsiteX4" fmla="*/ 415865 w 5797940"/>
              <a:gd name="connsiteY4" fmla="*/ 5584876 h 6021847"/>
              <a:gd name="connsiteX5" fmla="*/ 4043 w 5797940"/>
              <a:gd name="connsiteY5" fmla="*/ 2897508 h 6021847"/>
              <a:gd name="connsiteX6" fmla="*/ 43633 w 5797940"/>
              <a:gd name="connsiteY6" fmla="*/ 8651 h 6021847"/>
              <a:gd name="connsiteX0" fmla="*/ 21651 w 5800234"/>
              <a:gd name="connsiteY0" fmla="*/ 2137 h 6023425"/>
              <a:gd name="connsiteX1" fmla="*/ 5800234 w 5800234"/>
              <a:gd name="connsiteY1" fmla="*/ 2137 h 6023425"/>
              <a:gd name="connsiteX2" fmla="*/ 5800234 w 5800234"/>
              <a:gd name="connsiteY2" fmla="*/ 6023425 h 6023425"/>
              <a:gd name="connsiteX3" fmla="*/ 232914 w 5800234"/>
              <a:gd name="connsiteY3" fmla="*/ 6022611 h 6023425"/>
              <a:gd name="connsiteX4" fmla="*/ 418159 w 5800234"/>
              <a:gd name="connsiteY4" fmla="*/ 5586454 h 6023425"/>
              <a:gd name="connsiteX5" fmla="*/ 6337 w 5800234"/>
              <a:gd name="connsiteY5" fmla="*/ 2899086 h 6023425"/>
              <a:gd name="connsiteX6" fmla="*/ 21651 w 5800234"/>
              <a:gd name="connsiteY6" fmla="*/ 2137 h 602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0234" h="6023425">
                <a:moveTo>
                  <a:pt x="21651" y="2137"/>
                </a:moveTo>
                <a:cubicBezTo>
                  <a:pt x="27620" y="-861"/>
                  <a:pt x="3855158" y="-560"/>
                  <a:pt x="5800234" y="2137"/>
                </a:cubicBezTo>
                <a:lnTo>
                  <a:pt x="5800234" y="6023425"/>
                </a:lnTo>
                <a:lnTo>
                  <a:pt x="232914" y="6022611"/>
                </a:lnTo>
                <a:cubicBezTo>
                  <a:pt x="297360" y="5882620"/>
                  <a:pt x="434633" y="5588881"/>
                  <a:pt x="418159" y="5586454"/>
                </a:cubicBezTo>
                <a:cubicBezTo>
                  <a:pt x="412764" y="5608032"/>
                  <a:pt x="-2191" y="2867124"/>
                  <a:pt x="6337" y="2899086"/>
                </a:cubicBezTo>
                <a:cubicBezTo>
                  <a:pt x="-12544" y="2880069"/>
                  <a:pt x="16260" y="4845"/>
                  <a:pt x="21651" y="2137"/>
                </a:cubicBez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
            </a:r>
            <a:br>
              <a:rPr lang="nl-NL" dirty="0" smtClean="0"/>
            </a:br>
            <a:r>
              <a:rPr lang="nl-NL" dirty="0" smtClean="0"/>
              <a:t>  Klik op het pictogram om een foto te kiezen. </a:t>
            </a:r>
            <a:br>
              <a:rPr lang="nl-NL" dirty="0" smtClean="0"/>
            </a:br>
            <a:r>
              <a:rPr lang="nl-NL" dirty="0" smtClean="0"/>
              <a:t/>
            </a:r>
            <a:br>
              <a:rPr lang="nl-NL" dirty="0" smtClean="0"/>
            </a:br>
            <a:r>
              <a:rPr lang="nl-NL" dirty="0" smtClean="0"/>
              <a:t>  Heb je zelf geen geschikte foto? </a:t>
            </a:r>
            <a:br>
              <a:rPr lang="nl-NL" dirty="0" smtClean="0"/>
            </a:br>
            <a:r>
              <a:rPr lang="nl-NL" dirty="0" smtClean="0"/>
              <a:t>  In de map Marketing &amp; Communicatie&gt; gedeelde</a:t>
            </a:r>
            <a:br>
              <a:rPr lang="nl-NL" dirty="0" smtClean="0"/>
            </a:br>
            <a:r>
              <a:rPr lang="nl-NL" dirty="0" smtClean="0"/>
              <a:t>  documenten op </a:t>
            </a:r>
            <a:r>
              <a:rPr lang="nl-NL" dirty="0" err="1" smtClean="0"/>
              <a:t>sharepoint</a:t>
            </a:r>
            <a:r>
              <a:rPr lang="nl-NL" dirty="0" smtClean="0"/>
              <a:t> staan foto’s van alle  </a:t>
            </a:r>
            <a:br>
              <a:rPr lang="nl-NL" dirty="0" smtClean="0"/>
            </a:br>
            <a:r>
              <a:rPr lang="nl-NL" dirty="0" smtClean="0"/>
              <a:t>  </a:t>
            </a:r>
            <a:r>
              <a:rPr lang="nl-NL" dirty="0" err="1" smtClean="0"/>
              <a:t>Topaz</a:t>
            </a:r>
            <a:r>
              <a:rPr lang="nl-NL" dirty="0" smtClean="0"/>
              <a:t>-locaties. </a:t>
            </a:r>
            <a:br>
              <a:rPr lang="nl-NL" dirty="0" smtClean="0"/>
            </a:br>
            <a:r>
              <a:rPr lang="nl-NL" dirty="0" smtClean="0"/>
              <a:t>  Ga naar de map, klik op ‘Acties’ en dan op ‘Openen </a:t>
            </a:r>
            <a:br>
              <a:rPr lang="nl-NL" dirty="0" smtClean="0"/>
            </a:br>
            <a:r>
              <a:rPr lang="nl-NL" dirty="0" smtClean="0"/>
              <a:t>  met Windows Verkenner’. </a:t>
            </a:r>
            <a:br>
              <a:rPr lang="nl-NL" dirty="0" smtClean="0"/>
            </a:br>
            <a:r>
              <a:rPr lang="nl-NL" dirty="0" smtClean="0"/>
              <a:t>  Kopieer hier eerst de gewenste foto(’s) naar je eigen </a:t>
            </a:r>
            <a:br>
              <a:rPr lang="nl-NL" dirty="0" smtClean="0"/>
            </a:br>
            <a:r>
              <a:rPr lang="nl-NL" dirty="0" smtClean="0"/>
              <a:t>  map.</a:t>
            </a:r>
          </a:p>
          <a:p>
            <a:endParaRPr lang="nl-NL" dirty="0"/>
          </a:p>
        </p:txBody>
      </p:sp>
    </p:spTree>
    <p:extLst>
      <p:ext uri="{BB962C8B-B14F-4D97-AF65-F5344CB8AC3E}">
        <p14:creationId xmlns="" xmlns:p14="http://schemas.microsoft.com/office/powerpoint/2010/main" val="25094672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ot dia 1">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E8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20"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1059026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ot dia 2">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BDB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4"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26254287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ot dia 3">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53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4"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21960228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ot dia 4">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F4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4"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40499227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ot dia 5">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41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4"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3751535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s slot dia">
    <p:spTree>
      <p:nvGrpSpPr>
        <p:cNvPr id="1" name=""/>
        <p:cNvGrpSpPr/>
        <p:nvPr/>
      </p:nvGrpSpPr>
      <p:grpSpPr>
        <a:xfrm>
          <a:off x="0" y="0"/>
          <a:ext cx="0" cy="0"/>
          <a:chOff x="0" y="0"/>
          <a:chExt cx="0" cy="0"/>
        </a:xfrm>
      </p:grpSpPr>
      <p:pic>
        <p:nvPicPr>
          <p:cNvPr id="2" name="Afbeelding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3070"/>
          <a:stretch/>
        </p:blipFill>
        <p:spPr>
          <a:xfrm>
            <a:off x="3264335" y="1"/>
            <a:ext cx="5879665" cy="4509120"/>
          </a:xfrm>
          <a:prstGeom prst="rect">
            <a:avLst/>
          </a:prstGeom>
        </p:spPr>
      </p:pic>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53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135426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ot dia 6">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AF08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4"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29907945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ot dia 7">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FDC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7200" dirty="0" err="1" smtClean="0">
                <a:latin typeface="Arial" panose="020B0604020202020204" pitchFamily="34" charset="0"/>
                <a:cs typeface="Arial" panose="020B0604020202020204" pitchFamily="34" charset="0"/>
              </a:rPr>
              <a:t>Topaz</a:t>
            </a:r>
            <a:endParaRPr lang="nl-NL" sz="7200"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nl-NL" sz="3600" dirty="0" smtClean="0">
                <a:latin typeface="Arial" panose="020B0604020202020204" pitchFamily="34" charset="0"/>
                <a:cs typeface="Arial" panose="020B0604020202020204" pitchFamily="34" charset="0"/>
              </a:rPr>
              <a:t>Samen zorg je sterk.</a:t>
            </a:r>
            <a:endParaRPr lang="nl-NL" sz="3600" dirty="0">
              <a:latin typeface="Arial" panose="020B0604020202020204" pitchFamily="34" charset="0"/>
              <a:cs typeface="Arial" panose="020B0604020202020204" pitchFamily="34" charset="0"/>
            </a:endParaRPr>
          </a:p>
        </p:txBody>
      </p:sp>
      <p:sp>
        <p:nvSpPr>
          <p:cNvPr id="4" name="Tijdelijke aanduiding voor afbeelding 19"/>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a:p>
            <a:endParaRPr lang="nl-NL" dirty="0"/>
          </a:p>
        </p:txBody>
      </p:sp>
    </p:spTree>
    <p:extLst>
      <p:ext uri="{BB962C8B-B14F-4D97-AF65-F5344CB8AC3E}">
        <p14:creationId xmlns="" xmlns:p14="http://schemas.microsoft.com/office/powerpoint/2010/main" val="410606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1">
    <p:spTree>
      <p:nvGrpSpPr>
        <p:cNvPr id="1" name=""/>
        <p:cNvGrpSpPr/>
        <p:nvPr/>
      </p:nvGrpSpPr>
      <p:grpSpPr>
        <a:xfrm>
          <a:off x="0" y="0"/>
          <a:ext cx="0" cy="0"/>
          <a:chOff x="0" y="0"/>
          <a:chExt cx="0" cy="0"/>
        </a:xfrm>
      </p:grpSpPr>
      <p:sp>
        <p:nvSpPr>
          <p:cNvPr id="8" name="Rechthoek 3"/>
          <p:cNvSpPr>
            <a:spLocks noChangeAspect="1"/>
          </p:cNvSpPr>
          <p:nvPr userDrawn="1"/>
        </p:nvSpPr>
        <p:spPr>
          <a:xfrm>
            <a:off x="0" y="3866751"/>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E8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20"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
        <p:nvSpPr>
          <p:cNvPr id="5" name="Tijdelijke aanduiding voor tekst 4"/>
          <p:cNvSpPr>
            <a:spLocks noGrp="1"/>
          </p:cNvSpPr>
          <p:nvPr>
            <p:ph type="body" sz="quarter" idx="11"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Tree>
    <p:extLst>
      <p:ext uri="{BB962C8B-B14F-4D97-AF65-F5344CB8AC3E}">
        <p14:creationId xmlns="" xmlns:p14="http://schemas.microsoft.com/office/powerpoint/2010/main" val="32599123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BDB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4" name="Tijdelijke aanduiding voor tekst 4"/>
          <p:cNvSpPr>
            <a:spLocks noGrp="1"/>
          </p:cNvSpPr>
          <p:nvPr>
            <p:ph type="body" sz="quarter" idx="11"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
        <p:nvSpPr>
          <p:cNvPr id="5"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Tree>
    <p:extLst>
      <p:ext uri="{BB962C8B-B14F-4D97-AF65-F5344CB8AC3E}">
        <p14:creationId xmlns="" xmlns:p14="http://schemas.microsoft.com/office/powerpoint/2010/main" val="28441358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535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4" name="Tijdelijke aanduiding voor tekst 4"/>
          <p:cNvSpPr>
            <a:spLocks noGrp="1"/>
          </p:cNvSpPr>
          <p:nvPr>
            <p:ph type="body" sz="quarter" idx="11"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
        <p:nvSpPr>
          <p:cNvPr id="5"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Tree>
    <p:extLst>
      <p:ext uri="{BB962C8B-B14F-4D97-AF65-F5344CB8AC3E}">
        <p14:creationId xmlns="" xmlns:p14="http://schemas.microsoft.com/office/powerpoint/2010/main" val="41154455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4">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F4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4" name="Tijdelijke aanduiding voor tekst 4"/>
          <p:cNvSpPr>
            <a:spLocks noGrp="1"/>
          </p:cNvSpPr>
          <p:nvPr>
            <p:ph type="body" sz="quarter" idx="11"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
        <p:nvSpPr>
          <p:cNvPr id="5"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Tree>
    <p:extLst>
      <p:ext uri="{BB962C8B-B14F-4D97-AF65-F5344CB8AC3E}">
        <p14:creationId xmlns="" xmlns:p14="http://schemas.microsoft.com/office/powerpoint/2010/main" val="2473323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5">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E414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5" name="Tijdelijke aanduiding voor tekst 4"/>
          <p:cNvSpPr>
            <a:spLocks noGrp="1"/>
          </p:cNvSpPr>
          <p:nvPr>
            <p:ph type="body" sz="quarter" idx="11"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
        <p:nvSpPr>
          <p:cNvPr id="6"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Tree>
    <p:extLst>
      <p:ext uri="{BB962C8B-B14F-4D97-AF65-F5344CB8AC3E}">
        <p14:creationId xmlns="" xmlns:p14="http://schemas.microsoft.com/office/powerpoint/2010/main" val="38217633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6">
    <p:spTree>
      <p:nvGrpSpPr>
        <p:cNvPr id="1" name=""/>
        <p:cNvGrpSpPr/>
        <p:nvPr/>
      </p:nvGrpSpPr>
      <p:grpSpPr>
        <a:xfrm>
          <a:off x="0" y="0"/>
          <a:ext cx="0" cy="0"/>
          <a:chOff x="0" y="0"/>
          <a:chExt cx="0" cy="0"/>
        </a:xfrm>
      </p:grpSpPr>
      <p:sp>
        <p:nvSpPr>
          <p:cNvPr id="8" name="Rechthoek 3"/>
          <p:cNvSpPr>
            <a:spLocks noChangeAspect="1"/>
          </p:cNvSpPr>
          <p:nvPr userDrawn="1"/>
        </p:nvSpPr>
        <p:spPr>
          <a:xfrm>
            <a:off x="0" y="3869817"/>
            <a:ext cx="9144000" cy="2401888"/>
          </a:xfrm>
          <a:custGeom>
            <a:avLst/>
            <a:gdLst>
              <a:gd name="connsiteX0" fmla="*/ 0 w 9144000"/>
              <a:gd name="connsiteY0" fmla="*/ 0 h 2852936"/>
              <a:gd name="connsiteX1" fmla="*/ 9144000 w 9144000"/>
              <a:gd name="connsiteY1" fmla="*/ 0 h 2852936"/>
              <a:gd name="connsiteX2" fmla="*/ 9144000 w 9144000"/>
              <a:gd name="connsiteY2" fmla="*/ 2852936 h 2852936"/>
              <a:gd name="connsiteX3" fmla="*/ 0 w 9144000"/>
              <a:gd name="connsiteY3" fmla="*/ 2852936 h 2852936"/>
              <a:gd name="connsiteX4" fmla="*/ 0 w 9144000"/>
              <a:gd name="connsiteY4" fmla="*/ 0 h 2852936"/>
              <a:gd name="connsiteX0" fmla="*/ 0 w 9144000"/>
              <a:gd name="connsiteY0" fmla="*/ 0 h 2852936"/>
              <a:gd name="connsiteX1" fmla="*/ 9144000 w 9144000"/>
              <a:gd name="connsiteY1" fmla="*/ 765544 h 2852936"/>
              <a:gd name="connsiteX2" fmla="*/ 9144000 w 9144000"/>
              <a:gd name="connsiteY2" fmla="*/ 2852936 h 2852936"/>
              <a:gd name="connsiteX3" fmla="*/ 0 w 9144000"/>
              <a:gd name="connsiteY3" fmla="*/ 2852936 h 2852936"/>
              <a:gd name="connsiteX4" fmla="*/ 0 w 9144000"/>
              <a:gd name="connsiteY4" fmla="*/ 0 h 285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852936">
                <a:moveTo>
                  <a:pt x="0" y="0"/>
                </a:moveTo>
                <a:lnTo>
                  <a:pt x="9144000" y="765544"/>
                </a:lnTo>
                <a:lnTo>
                  <a:pt x="9144000" y="2852936"/>
                </a:lnTo>
                <a:lnTo>
                  <a:pt x="0" y="2852936"/>
                </a:lnTo>
                <a:lnTo>
                  <a:pt x="0" y="0"/>
                </a:lnTo>
                <a:close/>
              </a:path>
            </a:pathLst>
          </a:custGeom>
          <a:solidFill>
            <a:srgbClr val="AF08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3600" dirty="0">
              <a:latin typeface="Arial" panose="020B0604020202020204" pitchFamily="34" charset="0"/>
              <a:cs typeface="Arial" panose="020B0604020202020204" pitchFamily="34" charset="0"/>
            </a:endParaRPr>
          </a:p>
        </p:txBody>
      </p:sp>
      <p:sp>
        <p:nvSpPr>
          <p:cNvPr id="5" name="Tijdelijke aanduiding voor tekst 4"/>
          <p:cNvSpPr>
            <a:spLocks noGrp="1"/>
          </p:cNvSpPr>
          <p:nvPr>
            <p:ph type="body" sz="quarter" idx="12" hasCustomPrompt="1"/>
          </p:nvPr>
        </p:nvSpPr>
        <p:spPr>
          <a:xfrm>
            <a:off x="539750" y="4581127"/>
            <a:ext cx="8064500" cy="1511697"/>
          </a:xfrm>
          <a:prstGeom prst="rect">
            <a:avLst/>
          </a:prstGeom>
        </p:spPr>
        <p:txBody>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Klik om een titel te maken</a:t>
            </a:r>
          </a:p>
        </p:txBody>
      </p:sp>
      <p:sp>
        <p:nvSpPr>
          <p:cNvPr id="6" name="Tijdelijke aanduiding voor afbeelding 19" descr="Heb je zelf geen geschikte foto? In de map Marketing &amp; Communicatie op sharepoint staan foto’s van alle Topaz-locaties. Klik op deze &lt;link&gt;, vervolgens klik je op acties en dan op Openen met Windows Verkenner. Kopieer hier eerst de gewenste foto(’s) naar je eigen map. &#10;"/>
          <p:cNvSpPr>
            <a:spLocks noGrp="1"/>
          </p:cNvSpPr>
          <p:nvPr>
            <p:ph type="pic" sz="quarter" idx="10" hasCustomPrompt="1"/>
          </p:nvPr>
        </p:nvSpPr>
        <p:spPr>
          <a:xfrm>
            <a:off x="3635375" y="0"/>
            <a:ext cx="5509403" cy="4508500"/>
          </a:xfrm>
          <a:custGeom>
            <a:avLst/>
            <a:gdLst>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508500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8174 h 4508500"/>
              <a:gd name="connsiteX4" fmla="*/ 0 w 5508625"/>
              <a:gd name="connsiteY4" fmla="*/ 0 h 4508500"/>
              <a:gd name="connsiteX0" fmla="*/ 0 w 5508625"/>
              <a:gd name="connsiteY0" fmla="*/ 0 h 4508500"/>
              <a:gd name="connsiteX1" fmla="*/ 5508625 w 5508625"/>
              <a:gd name="connsiteY1" fmla="*/ 0 h 4508500"/>
              <a:gd name="connsiteX2" fmla="*/ 5508625 w 5508625"/>
              <a:gd name="connsiteY2" fmla="*/ 4508500 h 4508500"/>
              <a:gd name="connsiteX3" fmla="*/ 0 w 5508625"/>
              <a:gd name="connsiteY3" fmla="*/ 4120082 h 4508500"/>
              <a:gd name="connsiteX4" fmla="*/ 0 w 5508625"/>
              <a:gd name="connsiteY4" fmla="*/ 0 h 4508500"/>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16592"/>
              <a:gd name="connsiteX1" fmla="*/ 5508625 w 5508625"/>
              <a:gd name="connsiteY1" fmla="*/ 0 h 4516592"/>
              <a:gd name="connsiteX2" fmla="*/ 5508625 w 5508625"/>
              <a:gd name="connsiteY2" fmla="*/ 4516592 h 4516592"/>
              <a:gd name="connsiteX3" fmla="*/ 0 w 5508625"/>
              <a:gd name="connsiteY3" fmla="*/ 4120082 h 4516592"/>
              <a:gd name="connsiteX4" fmla="*/ 0 w 5508625"/>
              <a:gd name="connsiteY4" fmla="*/ 0 h 4516592"/>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8625"/>
              <a:gd name="connsiteY0" fmla="*/ 0 h 4532776"/>
              <a:gd name="connsiteX1" fmla="*/ 5508625 w 5508625"/>
              <a:gd name="connsiteY1" fmla="*/ 0 h 4532776"/>
              <a:gd name="connsiteX2" fmla="*/ 5500533 w 5508625"/>
              <a:gd name="connsiteY2" fmla="*/ 4532776 h 4532776"/>
              <a:gd name="connsiteX3" fmla="*/ 0 w 5508625"/>
              <a:gd name="connsiteY3" fmla="*/ 4120082 h 4532776"/>
              <a:gd name="connsiteX4" fmla="*/ 0 w 5508625"/>
              <a:gd name="connsiteY4" fmla="*/ 0 h 4532776"/>
              <a:gd name="connsiteX0" fmla="*/ 0 w 5509403"/>
              <a:gd name="connsiteY0" fmla="*/ 0 h 4508500"/>
              <a:gd name="connsiteX1" fmla="*/ 5508625 w 5509403"/>
              <a:gd name="connsiteY1" fmla="*/ 0 h 4508500"/>
              <a:gd name="connsiteX2" fmla="*/ 5508625 w 5509403"/>
              <a:gd name="connsiteY2" fmla="*/ 4508500 h 4508500"/>
              <a:gd name="connsiteX3" fmla="*/ 0 w 5509403"/>
              <a:gd name="connsiteY3" fmla="*/ 4120082 h 4508500"/>
              <a:gd name="connsiteX4" fmla="*/ 0 w 5509403"/>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403" h="4508500">
                <a:moveTo>
                  <a:pt x="0" y="0"/>
                </a:moveTo>
                <a:lnTo>
                  <a:pt x="5508625" y="0"/>
                </a:lnTo>
                <a:cubicBezTo>
                  <a:pt x="5505928" y="1510925"/>
                  <a:pt x="5511322" y="2997575"/>
                  <a:pt x="5508625" y="4508500"/>
                </a:cubicBezTo>
                <a:lnTo>
                  <a:pt x="0" y="4120082"/>
                </a:lnTo>
                <a:lnTo>
                  <a:pt x="0" y="0"/>
                </a:lnTo>
                <a:close/>
              </a:path>
            </a:pathLst>
          </a:cu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r>
              <a:rPr lang="nl-NL" dirty="0" smtClean="0"/>
              <a:t/>
            </a:r>
            <a:br>
              <a:rPr lang="nl-NL" dirty="0" smtClean="0"/>
            </a:br>
            <a:r>
              <a:rPr lang="nl-NL" dirty="0" smtClean="0"/>
              <a:t>Klik op het pictogram om een foto te kiezen. </a:t>
            </a:r>
            <a:br>
              <a:rPr lang="nl-NL" dirty="0" smtClean="0"/>
            </a:br>
            <a:r>
              <a:rPr lang="nl-NL" dirty="0" smtClean="0"/>
              <a:t/>
            </a:r>
            <a:br>
              <a:rPr lang="nl-NL" dirty="0" smtClean="0"/>
            </a:br>
            <a:r>
              <a:rPr lang="nl-NL" dirty="0" smtClean="0"/>
              <a:t>Heb je zelf geen geschikte foto? </a:t>
            </a:r>
            <a:br>
              <a:rPr lang="nl-NL" dirty="0" smtClean="0"/>
            </a:br>
            <a:r>
              <a:rPr lang="nl-NL" dirty="0" smtClean="0"/>
              <a:t>In de map Marketing &amp; Communicatie&gt; gedeelde documenten op </a:t>
            </a:r>
            <a:r>
              <a:rPr lang="nl-NL" dirty="0" err="1" smtClean="0"/>
              <a:t>sharepoint</a:t>
            </a:r>
            <a:r>
              <a:rPr lang="nl-NL" dirty="0" smtClean="0"/>
              <a:t> staan foto’s van alle </a:t>
            </a:r>
            <a:r>
              <a:rPr lang="nl-NL" dirty="0" err="1" smtClean="0"/>
              <a:t>Topaz</a:t>
            </a:r>
            <a:r>
              <a:rPr lang="nl-NL" dirty="0" smtClean="0"/>
              <a:t>-locaties. </a:t>
            </a:r>
            <a:br>
              <a:rPr lang="nl-NL" dirty="0" smtClean="0"/>
            </a:br>
            <a:r>
              <a:rPr lang="nl-NL" dirty="0" smtClean="0"/>
              <a:t>Ga naar de map, klik op ‘Acties’ en dan op ‘Openen met Windows Verkenner’. </a:t>
            </a:r>
            <a:br>
              <a:rPr lang="nl-NL" dirty="0" smtClean="0"/>
            </a:br>
            <a:r>
              <a:rPr lang="nl-NL" dirty="0" smtClean="0"/>
              <a:t>Kopieer hier eerst de gewenste foto(’s) naar je eigen map.</a:t>
            </a:r>
          </a:p>
        </p:txBody>
      </p:sp>
    </p:spTree>
    <p:extLst>
      <p:ext uri="{BB962C8B-B14F-4D97-AF65-F5344CB8AC3E}">
        <p14:creationId xmlns="" xmlns:p14="http://schemas.microsoft.com/office/powerpoint/2010/main" val="660810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4"/>
          <p:cNvPicPr>
            <a:picLocks noChangeAspect="1"/>
          </p:cNvPicPr>
          <p:nvPr/>
        </p:nvPicPr>
        <p:blipFill>
          <a:blip r:embed="rId33" cstate="print">
            <a:extLst>
              <a:ext uri="{28A0092B-C50C-407E-A947-70E740481C1C}">
                <a14:useLocalDpi xmlns="" xmlns:a14="http://schemas.microsoft.com/office/drawing/2010/main" val="0"/>
              </a:ext>
            </a:extLst>
          </a:blip>
          <a:srcRect l="64420" t="-757" r="3549" b="85829"/>
          <a:stretch>
            <a:fillRect/>
          </a:stretch>
        </p:blipFill>
        <p:spPr bwMode="auto">
          <a:xfrm>
            <a:off x="6804025" y="6424613"/>
            <a:ext cx="20415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Afbeelding 7"/>
          <p:cNvPicPr>
            <a:picLocks noChangeAspect="1"/>
          </p:cNvPicPr>
          <p:nvPr/>
        </p:nvPicPr>
        <p:blipFill>
          <a:blip r:embed="rId34" cstate="print">
            <a:extLst>
              <a:ext uri="{28A0092B-C50C-407E-A947-70E740481C1C}">
                <a14:useLocalDpi xmlns="" xmlns:a14="http://schemas.microsoft.com/office/drawing/2010/main" val="0"/>
              </a:ext>
            </a:extLst>
          </a:blip>
          <a:srcRect/>
          <a:stretch>
            <a:fillRect/>
          </a:stretch>
        </p:blipFill>
        <p:spPr bwMode="auto">
          <a:xfrm>
            <a:off x="0" y="0"/>
            <a:ext cx="2987675"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hthoek 10"/>
          <p:cNvSpPr>
            <a:spLocks noChangeArrowheads="1"/>
          </p:cNvSpPr>
          <p:nvPr/>
        </p:nvSpPr>
        <p:spPr bwMode="auto">
          <a:xfrm>
            <a:off x="0" y="6627813"/>
            <a:ext cx="7556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nl-NL" sz="900" dirty="0" smtClean="0">
                <a:solidFill>
                  <a:srgbClr val="005380"/>
                </a:solidFill>
              </a:rPr>
              <a:t>©</a:t>
            </a:r>
            <a:r>
              <a:rPr lang="nl-NL" sz="900" dirty="0" err="1" smtClean="0">
                <a:solidFill>
                  <a:srgbClr val="005380"/>
                </a:solidFill>
              </a:rPr>
              <a:t>Topaz</a:t>
            </a:r>
            <a:endParaRPr lang="nl-NL" sz="900" dirty="0">
              <a:solidFill>
                <a:srgbClr val="005380"/>
              </a:solidFill>
            </a:endParaRPr>
          </a:p>
        </p:txBody>
      </p:sp>
    </p:spTree>
    <p:extLst>
      <p:ext uri="{BB962C8B-B14F-4D97-AF65-F5344CB8AC3E}">
        <p14:creationId xmlns="" xmlns:p14="http://schemas.microsoft.com/office/powerpoint/2010/main" val="15547556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78" r:id="rId4"/>
    <p:sldLayoutId id="2147483679" r:id="rId5"/>
    <p:sldLayoutId id="2147483680" r:id="rId6"/>
    <p:sldLayoutId id="2147483681" r:id="rId7"/>
    <p:sldLayoutId id="2147483682" r:id="rId8"/>
    <p:sldLayoutId id="2147483683" r:id="rId9"/>
    <p:sldLayoutId id="2147483684" r:id="rId10"/>
    <p:sldLayoutId id="2147483649" r:id="rId11"/>
    <p:sldLayoutId id="2147483660" r:id="rId12"/>
    <p:sldLayoutId id="2147483661" r:id="rId13"/>
    <p:sldLayoutId id="2147483662" r:id="rId14"/>
    <p:sldLayoutId id="2147483663" r:id="rId15"/>
    <p:sldLayoutId id="2147483664" r:id="rId16"/>
    <p:sldLayoutId id="2147483665" r:id="rId17"/>
    <p:sldLayoutId id="2147483653" r:id="rId18"/>
    <p:sldLayoutId id="2147483666" r:id="rId19"/>
    <p:sldLayoutId id="2147483670" r:id="rId20"/>
    <p:sldLayoutId id="2147483669" r:id="rId21"/>
    <p:sldLayoutId id="2147483668" r:id="rId22"/>
    <p:sldLayoutId id="2147483667" r:id="rId23"/>
    <p:sldLayoutId id="2147483671" r:id="rId24"/>
    <p:sldLayoutId id="2147483652" r:id="rId25"/>
    <p:sldLayoutId id="2147483677" r:id="rId26"/>
    <p:sldLayoutId id="2147483676" r:id="rId27"/>
    <p:sldLayoutId id="2147483675" r:id="rId28"/>
    <p:sldLayoutId id="2147483674" r:id="rId29"/>
    <p:sldLayoutId id="2147483673" r:id="rId30"/>
    <p:sldLayoutId id="2147483672" r:id="rId3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etten.overheid.nl/BWBR001136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mailto:m.jacobs@lumc.nl"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nl/url?sa=i&amp;rct=j&amp;q=&amp;esrc=s&amp;source=images&amp;cd=&amp;ved=0ahUKEwj4ya-th7vUAhUOUlAKHYbNDwYQjRwIBw&amp;url=http%3A%2F%2Fergotherapie-amersfoort.com%2F&amp;psig=AFQjCNEqt815arJzDQueeibyk_lkSG1GdA&amp;ust=1497450601733278"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nl/url?sa=i&amp;rct=j&amp;q=&amp;esrc=s&amp;source=images&amp;cd=&amp;cad=rja&amp;uact=8&amp;ved=0ahUKEwipiN7MxrrUAhURaFAKHZoWDu4QjRwIBw&amp;url=https%3A%2F%2Ftwitter.com%2Fsandravanvianen&amp;psig=AFQjCNFZHHLNJlyzUbx3pwny5f9Tc0hZQw&amp;ust=1497433945294092"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179512" y="4365104"/>
            <a:ext cx="8064500" cy="1511697"/>
          </a:xfrm>
        </p:spPr>
        <p:txBody>
          <a:bodyPr/>
          <a:lstStyle/>
          <a:p>
            <a:pPr algn="l"/>
            <a:r>
              <a:rPr lang="nl-NL" dirty="0" smtClean="0"/>
              <a:t>Ergotherapie</a:t>
            </a:r>
          </a:p>
          <a:p>
            <a:pPr algn="l"/>
            <a:endParaRPr lang="nl-NL" sz="2000" dirty="0" smtClean="0"/>
          </a:p>
          <a:p>
            <a:pPr algn="l"/>
            <a:r>
              <a:rPr lang="nl-NL" sz="2600" dirty="0" smtClean="0"/>
              <a:t>Marieke Clemens</a:t>
            </a:r>
            <a:endParaRPr lang="nl-NL" sz="2600" dirty="0"/>
          </a:p>
        </p:txBody>
      </p:sp>
      <p:pic>
        <p:nvPicPr>
          <p:cNvPr id="33795" name="Picture 3"/>
          <p:cNvPicPr>
            <a:picLocks noChangeAspect="1" noChangeArrowheads="1"/>
          </p:cNvPicPr>
          <p:nvPr/>
        </p:nvPicPr>
        <p:blipFill>
          <a:blip r:embed="rId2" cstate="print"/>
          <a:srcRect/>
          <a:stretch>
            <a:fillRect/>
          </a:stretch>
        </p:blipFill>
        <p:spPr bwMode="auto">
          <a:xfrm>
            <a:off x="3069022" y="0"/>
            <a:ext cx="10287954" cy="6858000"/>
          </a:xfrm>
          <a:prstGeom prst="rect">
            <a:avLst/>
          </a:prstGeom>
          <a:noFill/>
          <a:ln w="9525">
            <a:noFill/>
            <a:miter lim="800000"/>
            <a:headEnd/>
            <a:tailEnd/>
          </a:ln>
          <a:effectLst/>
        </p:spPr>
      </p:pic>
    </p:spTree>
    <p:extLst>
      <p:ext uri="{BB962C8B-B14F-4D97-AF65-F5344CB8AC3E}">
        <p14:creationId xmlns="" xmlns:p14="http://schemas.microsoft.com/office/powerpoint/2010/main" val="30191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endParaRPr lang="nl-NL"/>
          </a:p>
        </p:txBody>
      </p:sp>
      <p:sp>
        <p:nvSpPr>
          <p:cNvPr id="4" name="Tekstvak 3"/>
          <p:cNvSpPr txBox="1"/>
          <p:nvPr/>
        </p:nvSpPr>
        <p:spPr>
          <a:xfrm>
            <a:off x="899592" y="1412776"/>
            <a:ext cx="7848872" cy="1477328"/>
          </a:xfrm>
          <a:prstGeom prst="rect">
            <a:avLst/>
          </a:prstGeom>
          <a:noFill/>
        </p:spPr>
        <p:txBody>
          <a:bodyPr wrap="square" rtlCol="0">
            <a:spAutoFit/>
          </a:bodyPr>
          <a:lstStyle/>
          <a:p>
            <a:r>
              <a:rPr lang="nl-NL" dirty="0" smtClean="0"/>
              <a:t>De eisen waaraan een bestuurder van een motorrijtuig moet voldoen, staan in de </a:t>
            </a:r>
            <a:r>
              <a:rPr lang="nl-NL" dirty="0" smtClean="0">
                <a:hlinkClick r:id="rId2"/>
              </a:rPr>
              <a:t>Regeling eisen geschiktheid 2000</a:t>
            </a:r>
            <a:r>
              <a:rPr lang="nl-NL" dirty="0" smtClean="0"/>
              <a:t>. Wanneer niet aan de gestelde eisen wordt voldaan en u toch deelneemt aan het gemotoriseerde verkeer, kunt u in de problemen komen met de verzekering. Ook kunt u eventueel strafrechtelijk worden vervolgd.</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Regeling eisen geschiktheid 2000</a:t>
            </a:r>
            <a:endParaRPr lang="nl-NL" dirty="0"/>
          </a:p>
        </p:txBody>
      </p:sp>
      <p:sp>
        <p:nvSpPr>
          <p:cNvPr id="3" name="Ondertitel 2"/>
          <p:cNvSpPr>
            <a:spLocks noGrp="1"/>
          </p:cNvSpPr>
          <p:nvPr>
            <p:ph type="subTitle" idx="1"/>
          </p:nvPr>
        </p:nvSpPr>
        <p:spPr/>
        <p:txBody>
          <a:bodyPr>
            <a:normAutofit fontScale="92500" lnSpcReduction="10000"/>
          </a:bodyPr>
          <a:lstStyle/>
          <a:p>
            <a:r>
              <a:rPr lang="nl-NL" b="1" dirty="0" smtClean="0"/>
              <a:t>7.4.3. Overige progressieve neurologische ziektebeelden</a:t>
            </a:r>
          </a:p>
          <a:p>
            <a:r>
              <a:rPr lang="nl-NL" dirty="0" smtClean="0"/>
              <a:t>Het betreft hier ziektebeelden zoals de ziekte van </a:t>
            </a:r>
            <a:r>
              <a:rPr lang="nl-NL" dirty="0" err="1" smtClean="0"/>
              <a:t>Parkinson</a:t>
            </a:r>
            <a:r>
              <a:rPr lang="nl-NL" dirty="0" smtClean="0"/>
              <a:t>, </a:t>
            </a:r>
            <a:r>
              <a:rPr lang="nl-NL" dirty="0" err="1" smtClean="0"/>
              <a:t>corticobasale</a:t>
            </a:r>
            <a:r>
              <a:rPr lang="nl-NL" dirty="0" smtClean="0"/>
              <a:t> degeneratie, </a:t>
            </a:r>
            <a:r>
              <a:rPr lang="nl-NL" b="1" dirty="0" smtClean="0">
                <a:solidFill>
                  <a:schemeClr val="accent6">
                    <a:lumMod val="75000"/>
                  </a:schemeClr>
                </a:solidFill>
              </a:rPr>
              <a:t>de ziekte van </a:t>
            </a:r>
            <a:r>
              <a:rPr lang="nl-NL" b="1" dirty="0" err="1" smtClean="0">
                <a:solidFill>
                  <a:schemeClr val="accent6">
                    <a:lumMod val="75000"/>
                  </a:schemeClr>
                </a:solidFill>
              </a:rPr>
              <a:t>Huntington</a:t>
            </a:r>
            <a:r>
              <a:rPr lang="nl-NL" dirty="0" smtClean="0">
                <a:solidFill>
                  <a:schemeClr val="accent6">
                    <a:lumMod val="75000"/>
                  </a:schemeClr>
                </a:solidFill>
              </a:rPr>
              <a:t>.</a:t>
            </a:r>
          </a:p>
          <a:p>
            <a:r>
              <a:rPr lang="nl-NL" dirty="0" smtClean="0"/>
              <a:t>a. groep 1: Bij een vermoeden van een met de geschiktheid tot het besturen van motorrijtuigen interfererende lichamelijke of geestelijke functiestoornis, is </a:t>
            </a:r>
            <a:r>
              <a:rPr lang="nl-NL" b="1" dirty="0" smtClean="0">
                <a:solidFill>
                  <a:schemeClr val="accent6">
                    <a:lumMod val="75000"/>
                  </a:schemeClr>
                </a:solidFill>
              </a:rPr>
              <a:t>voor de beoordeling van de geschiktheid een rijtest vereist met een deskundige op het gebied van de praktische geschiktheid van het CBR. </a:t>
            </a:r>
            <a:r>
              <a:rPr lang="nl-NL" dirty="0" smtClean="0"/>
              <a:t>Het CBR heeft voor de rijtest een uitvoerig protocol. </a:t>
            </a:r>
            <a:r>
              <a:rPr lang="nl-NL" b="1" dirty="0" smtClean="0">
                <a:solidFill>
                  <a:schemeClr val="accent6">
                    <a:lumMod val="75000"/>
                  </a:schemeClr>
                </a:solidFill>
              </a:rPr>
              <a:t>De maximale </a:t>
            </a:r>
            <a:r>
              <a:rPr lang="nl-NL" b="1" dirty="0" err="1" smtClean="0">
                <a:solidFill>
                  <a:schemeClr val="accent6">
                    <a:lumMod val="75000"/>
                  </a:schemeClr>
                </a:solidFill>
              </a:rPr>
              <a:t>geschiktheidstermijn</a:t>
            </a:r>
            <a:r>
              <a:rPr lang="nl-NL" b="1" dirty="0" smtClean="0">
                <a:solidFill>
                  <a:schemeClr val="accent6">
                    <a:lumMod val="75000"/>
                  </a:schemeClr>
                </a:solidFill>
              </a:rPr>
              <a:t> is vijf jaar</a:t>
            </a:r>
            <a:r>
              <a:rPr lang="nl-NL" b="1" dirty="0" smtClean="0">
                <a:solidFill>
                  <a:schemeClr val="accent6">
                    <a:lumMod val="75000"/>
                  </a:schemeClr>
                </a:solidFill>
              </a:rPr>
              <a:t>.</a:t>
            </a:r>
            <a:endParaRPr lang="nl-NL" b="1" dirty="0" smtClean="0">
              <a:solidFill>
                <a:schemeClr val="accent6">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Twijfels over eigen rijgeschiktheid</a:t>
            </a:r>
          </a:p>
        </p:txBody>
      </p:sp>
      <p:sp>
        <p:nvSpPr>
          <p:cNvPr id="5" name="Ondertitel 4"/>
          <p:cNvSpPr>
            <a:spLocks noGrp="1"/>
          </p:cNvSpPr>
          <p:nvPr>
            <p:ph type="subTitle" idx="1"/>
          </p:nvPr>
        </p:nvSpPr>
        <p:spPr/>
        <p:txBody>
          <a:bodyPr>
            <a:normAutofit fontScale="62500" lnSpcReduction="20000"/>
          </a:bodyPr>
          <a:lstStyle/>
          <a:p>
            <a:pPr marL="457200" indent="-457200">
              <a:buAutoNum type="arabicPeriod"/>
            </a:pPr>
            <a:r>
              <a:rPr lang="nl-NL" dirty="0" smtClean="0"/>
              <a:t>U </a:t>
            </a:r>
            <a:r>
              <a:rPr lang="nl-NL" dirty="0" smtClean="0"/>
              <a:t>heeft een geldig rijbewijs, maar twijfelt of u nog in staat bent om veilig te rijden omdat uw situatie is veranderd. Door bijvoorbeeld de diagnose </a:t>
            </a:r>
            <a:r>
              <a:rPr lang="nl-NL" dirty="0" err="1" smtClean="0"/>
              <a:t>Huntington</a:t>
            </a:r>
            <a:r>
              <a:rPr lang="nl-NL" dirty="0" smtClean="0"/>
              <a:t> </a:t>
            </a:r>
          </a:p>
          <a:p>
            <a:pPr marL="457200" indent="-457200">
              <a:buAutoNum type="arabicPeriod"/>
            </a:pPr>
            <a:r>
              <a:rPr lang="nl-NL" dirty="0" smtClean="0"/>
              <a:t>Dan is het belangrijk dat u laat onderzoeken of u nog wel 'rijgeschikt' bent. </a:t>
            </a:r>
          </a:p>
          <a:p>
            <a:pPr marL="457200" indent="-457200">
              <a:buFont typeface="Arial" panose="020B0604020202020204" pitchFamily="34" charset="0"/>
              <a:buAutoNum type="arabicPeriod"/>
            </a:pPr>
            <a:r>
              <a:rPr lang="nl-NL" dirty="0" smtClean="0"/>
              <a:t>Om uw rijgeschiktheid te kunnen beoordelen, stelt het CBR u een aantal vragen over uw gezondheid. </a:t>
            </a:r>
          </a:p>
          <a:p>
            <a:pPr marL="457200" indent="-457200">
              <a:buFont typeface="Arial" panose="020B0604020202020204" pitchFamily="34" charset="0"/>
              <a:buAutoNum type="arabicPeriod"/>
            </a:pPr>
            <a:r>
              <a:rPr lang="nl-NL" dirty="0" smtClean="0"/>
              <a:t>Wanneer de beoordeling positief is, verstrekt het CBR een Verklaring van geschiktheid.</a:t>
            </a:r>
          </a:p>
          <a:p>
            <a:pPr marL="457200" indent="-457200"/>
            <a:endParaRPr lang="nl-NL" dirty="0" smtClean="0"/>
          </a:p>
          <a:p>
            <a:pPr marL="457200" indent="-457200"/>
            <a:r>
              <a:rPr lang="nl-NL" b="1" dirty="0" smtClean="0"/>
              <a:t>NB!	Weet u niet zeker of u nog wel veilig en verantwoord kunt rijden? Maar gaat u toch de weg op en veroorzaakt u een ongeluk? Dan kunt u in bepaalde gevallen aansprakelijk gesteld worden. </a:t>
            </a:r>
          </a:p>
          <a:p>
            <a:pPr marL="457200" indent="-457200"/>
            <a:endParaRPr lang="nl-NL" dirty="0" smtClean="0"/>
          </a:p>
          <a:p>
            <a:pPr marL="457200" indent="-457200"/>
            <a:r>
              <a:rPr lang="nl-NL" dirty="0" smtClean="0"/>
              <a:t>Bij twijfel over de noodzaak van een eigen verklaring </a:t>
            </a:r>
            <a:r>
              <a:rPr lang="nl-NL" dirty="0" smtClean="0">
                <a:sym typeface="Wingdings" pitchFamily="2" charset="2"/>
              </a:rPr>
              <a:t> bespreek dit dan met uw </a:t>
            </a:r>
            <a:r>
              <a:rPr lang="nl-NL" dirty="0" smtClean="0">
                <a:sym typeface="Wingdings" pitchFamily="2" charset="2"/>
              </a:rPr>
              <a:t>arts </a:t>
            </a:r>
            <a:endParaRPr lang="nl-NL"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1052736"/>
            <a:ext cx="7776864" cy="4635276"/>
          </a:xfrm>
        </p:spPr>
        <p:txBody>
          <a:bodyPr>
            <a:normAutofit fontScale="92500" lnSpcReduction="10000"/>
          </a:bodyPr>
          <a:lstStyle/>
          <a:p>
            <a:r>
              <a:rPr lang="nl-NL" sz="3100" dirty="0" smtClean="0"/>
              <a:t>Twijfels over de rijgeschiktheid van een </a:t>
            </a:r>
            <a:r>
              <a:rPr lang="nl-NL" sz="3100" dirty="0" smtClean="0"/>
              <a:t>derde?</a:t>
            </a:r>
            <a:endParaRPr lang="nl-NL" sz="3100" dirty="0" smtClean="0"/>
          </a:p>
          <a:p>
            <a:endParaRPr lang="nl-NL" dirty="0" smtClean="0"/>
          </a:p>
          <a:p>
            <a:r>
              <a:rPr lang="nl-NL" sz="1800" dirty="0" smtClean="0"/>
              <a:t>Heeft u twijfels over </a:t>
            </a:r>
            <a:r>
              <a:rPr lang="nl-NL" sz="1800" u="sng" dirty="0" smtClean="0"/>
              <a:t>de rijgeschiktheid van een familielid of een </a:t>
            </a:r>
            <a:r>
              <a:rPr lang="nl-NL" sz="1800" u="sng" dirty="0" smtClean="0"/>
              <a:t>bekende</a:t>
            </a:r>
            <a:r>
              <a:rPr lang="nl-NL" sz="1800" dirty="0" smtClean="0"/>
              <a:t>: </a:t>
            </a:r>
          </a:p>
          <a:p>
            <a:pPr marL="457200" indent="-457200">
              <a:buAutoNum type="arabicPeriod"/>
            </a:pPr>
            <a:r>
              <a:rPr lang="nl-NL" sz="1800" dirty="0" smtClean="0"/>
              <a:t>Ga met d</a:t>
            </a:r>
            <a:r>
              <a:rPr lang="nl-NL" sz="1800" dirty="0" smtClean="0"/>
              <a:t>eze </a:t>
            </a:r>
            <a:r>
              <a:rPr lang="nl-NL" sz="1800" dirty="0" smtClean="0"/>
              <a:t>persoon in </a:t>
            </a:r>
            <a:r>
              <a:rPr lang="nl-NL" sz="1800" dirty="0" smtClean="0"/>
              <a:t>gesprek. Soms </a:t>
            </a:r>
            <a:r>
              <a:rPr lang="nl-NL" sz="1800" dirty="0" smtClean="0"/>
              <a:t>helpt een gesprek met de huisarts om de betrokkene te bewegen zelf een Eigen verklaring in dienen bij het </a:t>
            </a:r>
            <a:r>
              <a:rPr lang="nl-NL" sz="1800" dirty="0" smtClean="0"/>
              <a:t>CBR.</a:t>
            </a:r>
            <a:endParaRPr lang="nl-NL" sz="1800" dirty="0" smtClean="0"/>
          </a:p>
          <a:p>
            <a:pPr marL="457200" indent="-457200">
              <a:buAutoNum type="arabicPeriod"/>
            </a:pPr>
            <a:r>
              <a:rPr lang="nl-NL" sz="1800" dirty="0" smtClean="0"/>
              <a:t>In </a:t>
            </a:r>
            <a:r>
              <a:rPr lang="nl-NL" sz="1800" dirty="0" smtClean="0"/>
              <a:t>laatste instantie is er de mogelijkheid om uw twijfel over de rijgeschiktheid van derden bij het CBR te melden. Het CBR kan </a:t>
            </a:r>
            <a:r>
              <a:rPr lang="nl-NL" sz="1800" dirty="0" smtClean="0"/>
              <a:t>dan </a:t>
            </a:r>
            <a:r>
              <a:rPr lang="nl-NL" sz="1800" dirty="0" smtClean="0"/>
              <a:t>een verplicht onderzoek naar de rijgeschiktheid opleggen. </a:t>
            </a:r>
            <a:r>
              <a:rPr lang="nl-NL" sz="1800" i="1" dirty="0" smtClean="0"/>
              <a:t>Dit verzoek is niet anoniem en kunt u alleen indienen als er –ter ondersteuning– een verklaring van de huisarts of andere onafhankelijke derde (zoals maatschappelijk werker) is bijgesloten. Uit de verklaring moet blijken waarom de rijbewijsbezitter een gevaar zou kunnen zijn voor zichzelf of anderen.</a:t>
            </a:r>
            <a:endParaRPr lang="nl-NL" sz="1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71600" y="1268760"/>
            <a:ext cx="6192688" cy="3416320"/>
          </a:xfrm>
          <a:prstGeom prst="rect">
            <a:avLst/>
          </a:prstGeom>
          <a:noFill/>
        </p:spPr>
        <p:txBody>
          <a:bodyPr wrap="square" rtlCol="0">
            <a:spAutoFit/>
          </a:bodyPr>
          <a:lstStyle/>
          <a:p>
            <a:r>
              <a:rPr lang="nl-NL" b="1" dirty="0" smtClean="0"/>
              <a:t>HD – Drive </a:t>
            </a:r>
          </a:p>
          <a:p>
            <a:endParaRPr lang="nl-NL" dirty="0" smtClean="0"/>
          </a:p>
          <a:p>
            <a:r>
              <a:rPr lang="nl-NL" dirty="0" smtClean="0"/>
              <a:t>Onderzoek in het LUMC, </a:t>
            </a:r>
            <a:r>
              <a:rPr lang="nl-NL" dirty="0" smtClean="0"/>
              <a:t>in samenwerking met het </a:t>
            </a:r>
            <a:r>
              <a:rPr lang="nl-NL" dirty="0" smtClean="0"/>
              <a:t>CHDR: </a:t>
            </a:r>
          </a:p>
          <a:p>
            <a:r>
              <a:rPr lang="nl-NL" dirty="0" smtClean="0"/>
              <a:t>Factoren </a:t>
            </a:r>
            <a:r>
              <a:rPr lang="nl-NL" dirty="0" smtClean="0"/>
              <a:t>van de ziekte van </a:t>
            </a:r>
            <a:r>
              <a:rPr lang="nl-NL" dirty="0" err="1" smtClean="0"/>
              <a:t>Huntington</a:t>
            </a:r>
            <a:r>
              <a:rPr lang="nl-NL" dirty="0" smtClean="0"/>
              <a:t> </a:t>
            </a:r>
            <a:r>
              <a:rPr lang="nl-NL" dirty="0" smtClean="0"/>
              <a:t>die een </a:t>
            </a:r>
            <a:r>
              <a:rPr lang="nl-NL" dirty="0" smtClean="0"/>
              <a:t>rol spelen bij autorijden. </a:t>
            </a:r>
          </a:p>
          <a:p>
            <a:endParaRPr lang="nl-NL" dirty="0" smtClean="0"/>
          </a:p>
          <a:p>
            <a:pPr>
              <a:buFontTx/>
              <a:buChar char="-"/>
            </a:pPr>
            <a:r>
              <a:rPr lang="nl-NL" dirty="0" smtClean="0"/>
              <a:t> </a:t>
            </a:r>
            <a:r>
              <a:rPr lang="nl-NL" dirty="0" smtClean="0"/>
              <a:t>In kaart brengen van </a:t>
            </a:r>
          </a:p>
          <a:p>
            <a:pPr>
              <a:buFontTx/>
              <a:buChar char="-"/>
            </a:pPr>
            <a:r>
              <a:rPr lang="nl-NL" dirty="0" smtClean="0"/>
              <a:t> het denkvermogen</a:t>
            </a:r>
          </a:p>
          <a:p>
            <a:pPr>
              <a:buFontTx/>
              <a:buChar char="-"/>
            </a:pPr>
            <a:r>
              <a:rPr lang="nl-NL" dirty="0" smtClean="0"/>
              <a:t> </a:t>
            </a:r>
            <a:r>
              <a:rPr lang="nl-NL" dirty="0" smtClean="0"/>
              <a:t>de motoriek</a:t>
            </a:r>
            <a:r>
              <a:rPr lang="nl-NL" dirty="0" smtClean="0"/>
              <a:t> </a:t>
            </a:r>
            <a:endParaRPr lang="nl-NL" dirty="0" smtClean="0"/>
          </a:p>
          <a:p>
            <a:pPr>
              <a:buFontTx/>
              <a:buChar char="-"/>
            </a:pPr>
            <a:r>
              <a:rPr lang="nl-NL" dirty="0" smtClean="0"/>
              <a:t>het gedrag</a:t>
            </a:r>
          </a:p>
          <a:p>
            <a:endParaRPr lang="nl-NL" dirty="0" smtClean="0"/>
          </a:p>
          <a:p>
            <a:endParaRPr lang="nl-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endParaRPr lang="nl-NL"/>
          </a:p>
        </p:txBody>
      </p:sp>
      <p:sp>
        <p:nvSpPr>
          <p:cNvPr id="4" name="Tekstvak 3"/>
          <p:cNvSpPr txBox="1"/>
          <p:nvPr/>
        </p:nvSpPr>
        <p:spPr>
          <a:xfrm>
            <a:off x="971600" y="980728"/>
            <a:ext cx="6120680" cy="1477328"/>
          </a:xfrm>
          <a:prstGeom prst="rect">
            <a:avLst/>
          </a:prstGeom>
          <a:noFill/>
        </p:spPr>
        <p:txBody>
          <a:bodyPr wrap="square" rtlCol="0">
            <a:spAutoFit/>
          </a:bodyPr>
          <a:lstStyle/>
          <a:p>
            <a:r>
              <a:rPr lang="nl-NL" dirty="0" smtClean="0"/>
              <a:t>Onderzoek bestaat uit: </a:t>
            </a:r>
          </a:p>
          <a:p>
            <a:pPr>
              <a:buFontTx/>
              <a:buChar char="-"/>
            </a:pPr>
            <a:r>
              <a:rPr lang="nl-NL" dirty="0" smtClean="0"/>
              <a:t> Lichamelijk onderzoek </a:t>
            </a:r>
          </a:p>
          <a:p>
            <a:pPr>
              <a:buFontTx/>
              <a:buChar char="-"/>
            </a:pPr>
            <a:r>
              <a:rPr lang="nl-NL" dirty="0" smtClean="0"/>
              <a:t> Rij simulator </a:t>
            </a:r>
          </a:p>
          <a:p>
            <a:pPr>
              <a:buFontTx/>
              <a:buChar char="-"/>
            </a:pPr>
            <a:r>
              <a:rPr lang="nl-NL" dirty="0" smtClean="0"/>
              <a:t> Cognitieve taken </a:t>
            </a:r>
          </a:p>
          <a:p>
            <a:pPr>
              <a:buFontTx/>
              <a:buChar char="-"/>
            </a:pPr>
            <a:r>
              <a:rPr lang="nl-NL" dirty="0" smtClean="0"/>
              <a:t> </a:t>
            </a:r>
            <a:r>
              <a:rPr lang="nl-NL" dirty="0" smtClean="0"/>
              <a:t>Cognitieve computer taken</a:t>
            </a: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HD – Drive </a:t>
            </a:r>
            <a:endParaRPr lang="nl-NL" dirty="0"/>
          </a:p>
        </p:txBody>
      </p:sp>
      <p:sp>
        <p:nvSpPr>
          <p:cNvPr id="3" name="Ondertitel 2"/>
          <p:cNvSpPr>
            <a:spLocks noGrp="1"/>
          </p:cNvSpPr>
          <p:nvPr>
            <p:ph type="subTitle" idx="1"/>
          </p:nvPr>
        </p:nvSpPr>
        <p:spPr/>
        <p:txBody>
          <a:bodyPr/>
          <a:lstStyle/>
          <a:p>
            <a:r>
              <a:rPr lang="nl-NL" dirty="0" smtClean="0"/>
              <a:t>Eind juni 2017 worden de laatste deelnemers aan het onderzoek gezien. </a:t>
            </a:r>
          </a:p>
          <a:p>
            <a:r>
              <a:rPr lang="nl-NL" dirty="0" smtClean="0"/>
              <a:t>Eind 2017 worden de eerste resultaten verwacht. </a:t>
            </a:r>
          </a:p>
          <a:p>
            <a:endParaRPr lang="nl-NL" dirty="0" smtClean="0"/>
          </a:p>
          <a:p>
            <a:r>
              <a:rPr lang="nl-NL" dirty="0" err="1" smtClean="0"/>
              <a:t>Milou</a:t>
            </a:r>
            <a:r>
              <a:rPr lang="nl-NL" dirty="0" smtClean="0"/>
              <a:t> </a:t>
            </a:r>
            <a:r>
              <a:rPr lang="nl-NL" dirty="0" smtClean="0"/>
              <a:t>Jacobs </a:t>
            </a:r>
          </a:p>
          <a:p>
            <a:r>
              <a:rPr lang="nl-NL" dirty="0" smtClean="0"/>
              <a:t>071-5265442 </a:t>
            </a:r>
          </a:p>
          <a:p>
            <a:r>
              <a:rPr lang="nl-NL" dirty="0" err="1" smtClean="0">
                <a:hlinkClick r:id="rId2"/>
              </a:rPr>
              <a:t>m.jacobs</a:t>
            </a:r>
            <a:r>
              <a:rPr lang="nl-NL" dirty="0" smtClean="0">
                <a:hlinkClick r:id="rId2"/>
              </a:rPr>
              <a:t>@</a:t>
            </a:r>
            <a:r>
              <a:rPr lang="nl-NL" dirty="0" err="1" smtClean="0">
                <a:hlinkClick r:id="rId2"/>
              </a:rPr>
              <a:t>lumc.nl</a:t>
            </a:r>
            <a:endParaRPr lang="nl-NL" dirty="0" smtClean="0"/>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Ergotherapie</a:t>
            </a:r>
            <a:endParaRPr lang="nl-NL" dirty="0"/>
          </a:p>
        </p:txBody>
      </p:sp>
      <p:sp>
        <p:nvSpPr>
          <p:cNvPr id="3" name="Ondertitel 2"/>
          <p:cNvSpPr>
            <a:spLocks noGrp="1"/>
          </p:cNvSpPr>
          <p:nvPr>
            <p:ph type="subTitle" idx="1"/>
          </p:nvPr>
        </p:nvSpPr>
        <p:spPr/>
        <p:txBody>
          <a:bodyPr/>
          <a:lstStyle/>
          <a:p>
            <a:pPr>
              <a:buFontTx/>
              <a:buChar char="-"/>
            </a:pPr>
            <a:r>
              <a:rPr lang="nl-NL" dirty="0" smtClean="0"/>
              <a:t> Rijvaardigheid onder de aandacht brengen</a:t>
            </a:r>
          </a:p>
          <a:p>
            <a:pPr>
              <a:buFontTx/>
              <a:buChar char="-"/>
            </a:pPr>
            <a:r>
              <a:rPr lang="nl-NL" dirty="0" smtClean="0"/>
              <a:t> Wijzen op de verantwoordelijkheid van de bestuurder </a:t>
            </a:r>
          </a:p>
          <a:p>
            <a:pPr>
              <a:buFontTx/>
              <a:buChar char="-"/>
            </a:pPr>
            <a:r>
              <a:rPr lang="nl-NL" dirty="0" smtClean="0"/>
              <a:t> Wijzen op de evt. aansprakelijkheid bij een </a:t>
            </a:r>
            <a:r>
              <a:rPr lang="nl-NL" dirty="0" smtClean="0"/>
              <a:t>ongeluk</a:t>
            </a:r>
            <a:endParaRPr lang="nl-NL" dirty="0" smtClean="0"/>
          </a:p>
          <a:p>
            <a:pPr>
              <a:buFontTx/>
              <a:buChar char="-"/>
            </a:pPr>
            <a:r>
              <a:rPr lang="nl-NL" dirty="0" smtClean="0"/>
              <a:t> Informatie verstrekken </a:t>
            </a:r>
          </a:p>
          <a:p>
            <a:pPr>
              <a:buFontTx/>
              <a:buChar char="-"/>
            </a:pPr>
            <a:r>
              <a:rPr lang="nl-NL" dirty="0" smtClean="0"/>
              <a:t> Meetinstrument ACLS voor een inschatting </a:t>
            </a:r>
          </a:p>
          <a:p>
            <a:endParaRPr lang="nl-N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Fietsen, </a:t>
            </a:r>
            <a:r>
              <a:rPr lang="nl-NL" dirty="0" err="1" smtClean="0"/>
              <a:t>scootmobiel</a:t>
            </a:r>
            <a:endParaRPr lang="nl-NL" dirty="0"/>
          </a:p>
        </p:txBody>
      </p:sp>
      <p:sp>
        <p:nvSpPr>
          <p:cNvPr id="3" name="Ondertitel 2"/>
          <p:cNvSpPr>
            <a:spLocks noGrp="1"/>
          </p:cNvSpPr>
          <p:nvPr>
            <p:ph type="subTitle" idx="1"/>
          </p:nvPr>
        </p:nvSpPr>
        <p:spPr/>
        <p:txBody>
          <a:bodyPr/>
          <a:lstStyle/>
          <a:p>
            <a:endParaRPr lang="nl-NL"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284984"/>
            <a:ext cx="2880320" cy="3024336"/>
          </a:xfrm>
        </p:spPr>
        <p:txBody>
          <a:bodyPr>
            <a:normAutofit fontScale="90000"/>
          </a:bodyPr>
          <a:lstStyle/>
          <a:p>
            <a:pPr algn="l"/>
            <a:r>
              <a:rPr lang="nl-NL" dirty="0" smtClean="0"/>
              <a:t/>
            </a:r>
            <a:br>
              <a:rPr lang="nl-NL" dirty="0" smtClean="0"/>
            </a:br>
            <a:r>
              <a:rPr lang="nl-NL" dirty="0" smtClean="0"/>
              <a:t/>
            </a:r>
            <a:br>
              <a:rPr lang="nl-NL" dirty="0" smtClean="0"/>
            </a:br>
            <a:r>
              <a:rPr lang="nl-NL" sz="3200" dirty="0" smtClean="0"/>
              <a:t>Ergotherapie</a:t>
            </a:r>
            <a:br>
              <a:rPr lang="nl-NL" sz="3200" dirty="0" smtClean="0"/>
            </a:br>
            <a:r>
              <a:rPr lang="nl-NL" sz="3200" dirty="0" smtClean="0"/>
              <a:t/>
            </a:r>
            <a:br>
              <a:rPr lang="nl-NL" sz="3200" dirty="0" smtClean="0"/>
            </a:br>
            <a:r>
              <a:rPr lang="nl-NL" sz="3200" dirty="0" smtClean="0"/>
              <a:t>Observaties &amp; training</a:t>
            </a:r>
            <a:endParaRPr lang="nl-NL" sz="3200" dirty="0"/>
          </a:p>
        </p:txBody>
      </p:sp>
      <p:pic>
        <p:nvPicPr>
          <p:cNvPr id="4" name="Picture 1"/>
          <p:cNvPicPr>
            <a:picLocks noChangeAspect="1" noChangeArrowheads="1"/>
          </p:cNvPicPr>
          <p:nvPr/>
        </p:nvPicPr>
        <p:blipFill>
          <a:blip r:embed="rId2" cstate="print"/>
          <a:srcRect/>
          <a:stretch>
            <a:fillRect/>
          </a:stretch>
        </p:blipFill>
        <p:spPr bwMode="auto">
          <a:xfrm>
            <a:off x="2771800" y="836713"/>
            <a:ext cx="5995789" cy="423249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Wat is ergotherapie?</a:t>
            </a:r>
            <a:endParaRPr lang="nl-NL" dirty="0"/>
          </a:p>
        </p:txBody>
      </p:sp>
      <p:sp>
        <p:nvSpPr>
          <p:cNvPr id="3" name="Ondertitel 2"/>
          <p:cNvSpPr>
            <a:spLocks noGrp="1"/>
          </p:cNvSpPr>
          <p:nvPr>
            <p:ph type="subTitle" idx="1"/>
          </p:nvPr>
        </p:nvSpPr>
        <p:spPr/>
        <p:txBody>
          <a:bodyPr/>
          <a:lstStyle/>
          <a:p>
            <a:endParaRPr lang="nl-NL" dirty="0" smtClean="0"/>
          </a:p>
          <a:p>
            <a:r>
              <a:rPr lang="nl-NL" dirty="0" smtClean="0"/>
              <a:t>Ergotherapeuten stellen mensen in staat om opnieuw hun dagelijkse activiteiten uit te </a:t>
            </a:r>
            <a:r>
              <a:rPr lang="nl-NL" dirty="0" smtClean="0"/>
              <a:t>voeren als dat niet meer lukt door bijvoorbeeld een ziekte. </a:t>
            </a:r>
            <a:endParaRPr lang="nl-NL" dirty="0"/>
          </a:p>
        </p:txBody>
      </p:sp>
    </p:spTree>
    <p:extLst>
      <p:ext uri="{BB962C8B-B14F-4D97-AF65-F5344CB8AC3E}">
        <p14:creationId xmlns="" xmlns:p14="http://schemas.microsoft.com/office/powerpoint/2010/main" val="3539768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Theorie </a:t>
            </a:r>
            <a:endParaRPr lang="nl-NL" dirty="0"/>
          </a:p>
        </p:txBody>
      </p:sp>
      <p:sp>
        <p:nvSpPr>
          <p:cNvPr id="3" name="Ondertitel 2"/>
          <p:cNvSpPr>
            <a:spLocks noGrp="1"/>
          </p:cNvSpPr>
          <p:nvPr>
            <p:ph type="subTitle" idx="1"/>
          </p:nvPr>
        </p:nvSpPr>
        <p:spPr/>
        <p:txBody>
          <a:bodyPr/>
          <a:lstStyle/>
          <a:p>
            <a:endParaRPr lang="nl-NL" dirty="0" smtClean="0"/>
          </a:p>
        </p:txBody>
      </p:sp>
      <p:pic>
        <p:nvPicPr>
          <p:cNvPr id="73730" name="Picture 2"/>
          <p:cNvPicPr>
            <a:picLocks noChangeAspect="1" noChangeArrowheads="1"/>
          </p:cNvPicPr>
          <p:nvPr/>
        </p:nvPicPr>
        <p:blipFill>
          <a:blip r:embed="rId2" cstate="print"/>
          <a:srcRect/>
          <a:stretch>
            <a:fillRect/>
          </a:stretch>
        </p:blipFill>
        <p:spPr bwMode="auto">
          <a:xfrm>
            <a:off x="274838" y="1988840"/>
            <a:ext cx="8545634" cy="358437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Verder tijdens de ergotherapie</a:t>
            </a:r>
            <a:endParaRPr lang="nl-NL" dirty="0"/>
          </a:p>
        </p:txBody>
      </p:sp>
      <p:sp>
        <p:nvSpPr>
          <p:cNvPr id="3" name="Ondertitel 2"/>
          <p:cNvSpPr>
            <a:spLocks noGrp="1"/>
          </p:cNvSpPr>
          <p:nvPr>
            <p:ph type="subTitle" idx="1"/>
          </p:nvPr>
        </p:nvSpPr>
        <p:spPr/>
        <p:txBody>
          <a:bodyPr/>
          <a:lstStyle/>
          <a:p>
            <a:pPr>
              <a:buFontTx/>
              <a:buChar char="-"/>
            </a:pPr>
            <a:r>
              <a:rPr lang="nl-NL" dirty="0" smtClean="0"/>
              <a:t> Evt</a:t>
            </a:r>
            <a:r>
              <a:rPr lang="nl-NL" dirty="0" smtClean="0"/>
              <a:t>. hulpmiddel uitproberen</a:t>
            </a:r>
          </a:p>
          <a:p>
            <a:pPr>
              <a:buFontTx/>
              <a:buChar char="-"/>
            </a:pPr>
            <a:r>
              <a:rPr lang="nl-NL" dirty="0" smtClean="0"/>
              <a:t> Evt. begeleiding bij de </a:t>
            </a:r>
            <a:r>
              <a:rPr lang="nl-NL" dirty="0" smtClean="0"/>
              <a:t>aanvraag </a:t>
            </a:r>
            <a:r>
              <a:rPr lang="nl-NL" dirty="0" smtClean="0"/>
              <a:t>van een hulpmiddel</a:t>
            </a:r>
          </a:p>
          <a:p>
            <a:endParaRPr lang="nl-NL" dirty="0"/>
          </a:p>
        </p:txBody>
      </p:sp>
      <p:pic>
        <p:nvPicPr>
          <p:cNvPr id="5" name="Picture 2" descr="E:\Panasonic\2011\Topaz PP foto's\P1020778.JPG"/>
          <p:cNvPicPr>
            <a:picLocks noChangeAspect="1" noChangeArrowheads="1"/>
          </p:cNvPicPr>
          <p:nvPr/>
        </p:nvPicPr>
        <p:blipFill>
          <a:blip r:embed="rId2" cstate="print"/>
          <a:srcRect/>
          <a:stretch>
            <a:fillRect/>
          </a:stretch>
        </p:blipFill>
        <p:spPr>
          <a:xfrm>
            <a:off x="3995936" y="3212976"/>
            <a:ext cx="3973512" cy="29813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Koken </a:t>
            </a:r>
            <a:endParaRPr lang="nl-NL" dirty="0"/>
          </a:p>
        </p:txBody>
      </p:sp>
      <p:sp>
        <p:nvSpPr>
          <p:cNvPr id="3" name="Ondertitel 2"/>
          <p:cNvSpPr>
            <a:spLocks noGrp="1"/>
          </p:cNvSpPr>
          <p:nvPr>
            <p:ph type="subTitle" idx="1"/>
          </p:nvPr>
        </p:nvSpPr>
        <p:spPr/>
        <p:txBody>
          <a:bodyPr/>
          <a:lstStyle/>
          <a:p>
            <a:pPr>
              <a:buFontTx/>
              <a:buChar char="-"/>
            </a:pPr>
            <a:r>
              <a:rPr lang="nl-NL" dirty="0" smtClean="0"/>
              <a:t> Ingewikkelde activiteit </a:t>
            </a:r>
          </a:p>
          <a:p>
            <a:pPr>
              <a:buFontTx/>
              <a:buChar char="-"/>
            </a:pPr>
            <a:r>
              <a:rPr lang="nl-NL" dirty="0" smtClean="0"/>
              <a:t> Vraagt wat van de motoriek en cognitie </a:t>
            </a:r>
          </a:p>
          <a:p>
            <a:pPr>
              <a:buFontTx/>
              <a:buChar char="-"/>
            </a:pPr>
            <a:r>
              <a:rPr lang="nl-NL" dirty="0" smtClean="0"/>
              <a:t> Tijdsgebonden </a:t>
            </a:r>
            <a:endParaRPr lang="nl-NL" dirty="0"/>
          </a:p>
        </p:txBody>
      </p:sp>
      <p:pic>
        <p:nvPicPr>
          <p:cNvPr id="4" name="Picture 2"/>
          <p:cNvPicPr>
            <a:picLocks noChangeAspect="1" noChangeArrowheads="1"/>
          </p:cNvPicPr>
          <p:nvPr/>
        </p:nvPicPr>
        <p:blipFill>
          <a:blip r:embed="rId2" cstate="print"/>
          <a:srcRect/>
          <a:stretch>
            <a:fillRect/>
          </a:stretch>
        </p:blipFill>
        <p:spPr bwMode="auto">
          <a:xfrm>
            <a:off x="4427984" y="3140968"/>
            <a:ext cx="4517876" cy="35497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Gevaren</a:t>
            </a:r>
            <a:endParaRPr lang="nl-NL" dirty="0"/>
          </a:p>
        </p:txBody>
      </p:sp>
      <p:sp>
        <p:nvSpPr>
          <p:cNvPr id="3" name="Ondertitel 2"/>
          <p:cNvSpPr>
            <a:spLocks noGrp="1"/>
          </p:cNvSpPr>
          <p:nvPr>
            <p:ph type="subTitle" idx="1"/>
          </p:nvPr>
        </p:nvSpPr>
        <p:spPr/>
        <p:txBody>
          <a:bodyPr/>
          <a:lstStyle/>
          <a:p>
            <a:pPr>
              <a:buFontTx/>
              <a:buChar char="-"/>
            </a:pPr>
            <a:r>
              <a:rPr lang="nl-NL" dirty="0" smtClean="0"/>
              <a:t> Gas aan laten staan</a:t>
            </a:r>
          </a:p>
          <a:p>
            <a:pPr>
              <a:buFontTx/>
              <a:buChar char="-"/>
            </a:pPr>
            <a:r>
              <a:rPr lang="nl-NL" dirty="0" smtClean="0"/>
              <a:t> In vinger snijden </a:t>
            </a:r>
          </a:p>
          <a:p>
            <a:pPr>
              <a:buFontTx/>
              <a:buChar char="-"/>
            </a:pPr>
            <a:r>
              <a:rPr lang="nl-NL" dirty="0" smtClean="0"/>
              <a:t> </a:t>
            </a:r>
            <a:r>
              <a:rPr lang="nl-NL" dirty="0" smtClean="0"/>
              <a:t>Zich branden </a:t>
            </a:r>
          </a:p>
          <a:p>
            <a:pPr>
              <a:buFontTx/>
              <a:buChar char="-"/>
            </a:pPr>
            <a:r>
              <a:rPr lang="nl-NL" dirty="0" smtClean="0"/>
              <a:t> </a:t>
            </a:r>
            <a:r>
              <a:rPr lang="nl-NL" dirty="0" smtClean="0"/>
              <a:t>Vlam in de pan </a:t>
            </a:r>
          </a:p>
          <a:p>
            <a:endParaRPr lang="nl-N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Ergotherapie </a:t>
            </a:r>
            <a:endParaRPr lang="nl-NL" dirty="0"/>
          </a:p>
        </p:txBody>
      </p:sp>
      <p:sp>
        <p:nvSpPr>
          <p:cNvPr id="3" name="Ondertitel 2"/>
          <p:cNvSpPr>
            <a:spLocks noGrp="1"/>
          </p:cNvSpPr>
          <p:nvPr>
            <p:ph type="subTitle" idx="1"/>
          </p:nvPr>
        </p:nvSpPr>
        <p:spPr/>
        <p:txBody>
          <a:bodyPr/>
          <a:lstStyle/>
          <a:p>
            <a:pPr>
              <a:buFontTx/>
              <a:buChar char="-"/>
            </a:pPr>
            <a:r>
              <a:rPr lang="nl-NL" dirty="0" smtClean="0"/>
              <a:t>Observatie </a:t>
            </a:r>
          </a:p>
          <a:p>
            <a:pPr>
              <a:buFontTx/>
              <a:buChar char="-"/>
            </a:pPr>
            <a:r>
              <a:rPr lang="nl-NL" dirty="0" smtClean="0"/>
              <a:t> ELVOSICO</a:t>
            </a:r>
          </a:p>
          <a:p>
            <a:r>
              <a:rPr lang="nl-NL" dirty="0" smtClean="0"/>
              <a:t>  	</a:t>
            </a:r>
            <a:r>
              <a:rPr lang="nl-NL" dirty="0" err="1" smtClean="0"/>
              <a:t>ELimineren</a:t>
            </a:r>
            <a:r>
              <a:rPr lang="nl-NL" dirty="0" smtClean="0"/>
              <a:t>, </a:t>
            </a:r>
          </a:p>
          <a:p>
            <a:r>
              <a:rPr lang="nl-NL" dirty="0" smtClean="0"/>
              <a:t>	</a:t>
            </a:r>
            <a:r>
              <a:rPr lang="nl-NL" dirty="0" err="1" smtClean="0"/>
              <a:t>VOlgorde</a:t>
            </a:r>
            <a:r>
              <a:rPr lang="nl-NL" dirty="0" smtClean="0"/>
              <a:t> veranderen, </a:t>
            </a:r>
          </a:p>
          <a:p>
            <a:r>
              <a:rPr lang="nl-NL" dirty="0" smtClean="0"/>
              <a:t>	</a:t>
            </a:r>
            <a:r>
              <a:rPr lang="nl-NL" dirty="0" err="1" smtClean="0"/>
              <a:t>SImplificeren</a:t>
            </a:r>
            <a:r>
              <a:rPr lang="nl-NL" dirty="0" smtClean="0"/>
              <a:t>, </a:t>
            </a:r>
          </a:p>
          <a:p>
            <a:r>
              <a:rPr lang="nl-NL" dirty="0" smtClean="0"/>
              <a:t>	</a:t>
            </a:r>
            <a:r>
              <a:rPr lang="nl-NL" dirty="0" err="1" smtClean="0"/>
              <a:t>COmbineren</a:t>
            </a:r>
            <a:endParaRPr lang="nl-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Adviezen</a:t>
            </a:r>
            <a:endParaRPr lang="nl-NL" dirty="0"/>
          </a:p>
        </p:txBody>
      </p:sp>
      <p:sp>
        <p:nvSpPr>
          <p:cNvPr id="3" name="Ondertitel 2"/>
          <p:cNvSpPr>
            <a:spLocks noGrp="1"/>
          </p:cNvSpPr>
          <p:nvPr>
            <p:ph type="subTitle" idx="1"/>
          </p:nvPr>
        </p:nvSpPr>
        <p:spPr/>
        <p:txBody>
          <a:bodyPr>
            <a:normAutofit lnSpcReduction="10000"/>
          </a:bodyPr>
          <a:lstStyle/>
          <a:p>
            <a:pPr>
              <a:buFontTx/>
              <a:buChar char="-"/>
            </a:pPr>
            <a:r>
              <a:rPr lang="nl-NL" dirty="0" smtClean="0"/>
              <a:t> </a:t>
            </a:r>
            <a:r>
              <a:rPr lang="nl-NL" dirty="0" smtClean="0"/>
              <a:t>Staps</a:t>
            </a:r>
            <a:r>
              <a:rPr lang="nl-NL" dirty="0" smtClean="0"/>
              <a:t>gewijs koken: Plan – Do – Check – Act  </a:t>
            </a:r>
          </a:p>
          <a:p>
            <a:pPr>
              <a:buFontTx/>
              <a:buChar char="-"/>
            </a:pPr>
            <a:r>
              <a:rPr lang="nl-NL" dirty="0" smtClean="0"/>
              <a:t> </a:t>
            </a:r>
            <a:r>
              <a:rPr lang="nl-NL" dirty="0" smtClean="0"/>
              <a:t>b</a:t>
            </a:r>
            <a:r>
              <a:rPr lang="nl-NL" dirty="0" smtClean="0"/>
              <a:t>ereid </a:t>
            </a:r>
            <a:r>
              <a:rPr lang="nl-NL" dirty="0" smtClean="0"/>
              <a:t>eerst alles voor, voordat de pannen op het ‘vuur’ gaan. </a:t>
            </a:r>
          </a:p>
          <a:p>
            <a:pPr>
              <a:buFontTx/>
              <a:buChar char="-"/>
            </a:pPr>
            <a:r>
              <a:rPr lang="nl-NL" dirty="0" smtClean="0"/>
              <a:t> Ga zitten tijdens het schillen en snijden</a:t>
            </a:r>
          </a:p>
          <a:p>
            <a:pPr>
              <a:buFontTx/>
              <a:buChar char="-"/>
            </a:pPr>
            <a:r>
              <a:rPr lang="nl-NL" dirty="0" smtClean="0"/>
              <a:t> Maak gebruik van een dunschiller</a:t>
            </a:r>
          </a:p>
          <a:p>
            <a:pPr>
              <a:buFontTx/>
              <a:buChar char="-"/>
            </a:pPr>
            <a:r>
              <a:rPr lang="nl-NL" dirty="0" smtClean="0"/>
              <a:t> Inductie kookplaat </a:t>
            </a:r>
          </a:p>
          <a:p>
            <a:pPr>
              <a:buFontTx/>
              <a:buChar char="-"/>
            </a:pPr>
            <a:r>
              <a:rPr lang="nl-NL" dirty="0" smtClean="0"/>
              <a:t> Laat pannen met stelen NIET uitsteken</a:t>
            </a:r>
          </a:p>
          <a:p>
            <a:pPr>
              <a:buFontTx/>
              <a:buChar char="-"/>
            </a:pPr>
            <a:r>
              <a:rPr lang="nl-NL" dirty="0" smtClean="0"/>
              <a:t> Blijf erbij!! </a:t>
            </a:r>
          </a:p>
          <a:p>
            <a:pPr>
              <a:buFontTx/>
              <a:buChar char="-"/>
            </a:pPr>
            <a:endParaRPr 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Valpreventie </a:t>
            </a:r>
          </a:p>
          <a:p>
            <a:endParaRPr lang="nl-NL" dirty="0" smtClean="0"/>
          </a:p>
          <a:p>
            <a:r>
              <a:rPr lang="nl-NL" dirty="0" smtClean="0"/>
              <a:t>Test </a:t>
            </a:r>
            <a:endParaRPr lang="nl-NL" dirty="0" smtClean="0"/>
          </a:p>
          <a:p>
            <a:endParaRPr lang="nl-NL" dirty="0" smtClean="0"/>
          </a:p>
        </p:txBody>
      </p:sp>
      <p:pic>
        <p:nvPicPr>
          <p:cNvPr id="19457" name="Picture 1"/>
          <p:cNvPicPr>
            <a:picLocks noChangeAspect="1" noChangeArrowheads="1"/>
          </p:cNvPicPr>
          <p:nvPr/>
        </p:nvPicPr>
        <p:blipFill>
          <a:blip r:embed="rId2" cstate="print"/>
          <a:srcRect/>
          <a:stretch>
            <a:fillRect/>
          </a:stretch>
        </p:blipFill>
        <p:spPr bwMode="auto">
          <a:xfrm>
            <a:off x="2987824" y="404664"/>
            <a:ext cx="5971074" cy="590465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Valpreventie </a:t>
            </a:r>
            <a:endParaRPr lang="nl-NL" dirty="0"/>
          </a:p>
        </p:txBody>
      </p:sp>
      <p:sp>
        <p:nvSpPr>
          <p:cNvPr id="3" name="Ondertitel 2"/>
          <p:cNvSpPr>
            <a:spLocks noGrp="1"/>
          </p:cNvSpPr>
          <p:nvPr>
            <p:ph type="subTitle" idx="1"/>
          </p:nvPr>
        </p:nvSpPr>
        <p:spPr/>
        <p:txBody>
          <a:bodyPr/>
          <a:lstStyle/>
          <a:p>
            <a:r>
              <a:rPr lang="nl-NL" dirty="0" smtClean="0"/>
              <a:t>Het valrisico verhoogd bij een afname van de motoriek.</a:t>
            </a:r>
          </a:p>
          <a:p>
            <a:endParaRPr lang="nl-NL" dirty="0" smtClean="0"/>
          </a:p>
          <a:p>
            <a:r>
              <a:rPr lang="nl-NL" dirty="0" smtClean="0"/>
              <a:t>Houdt </a:t>
            </a:r>
            <a:r>
              <a:rPr lang="nl-NL" dirty="0" smtClean="0"/>
              <a:t>er rekening mee voor in de toekomst </a:t>
            </a:r>
            <a:r>
              <a:rPr lang="nl-NL" dirty="0" smtClean="0">
                <a:sym typeface="Wingdings" pitchFamily="2" charset="2"/>
              </a:rPr>
              <a:t> woning. </a:t>
            </a:r>
          </a:p>
          <a:p>
            <a:endParaRPr 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endParaRPr lang="nl-NL"/>
          </a:p>
        </p:txBody>
      </p:sp>
      <p:pic>
        <p:nvPicPr>
          <p:cNvPr id="67587" name="Picture 3"/>
          <p:cNvPicPr>
            <a:picLocks noChangeAspect="1" noChangeArrowheads="1"/>
          </p:cNvPicPr>
          <p:nvPr/>
        </p:nvPicPr>
        <p:blipFill>
          <a:blip r:embed="rId2" cstate="print"/>
          <a:srcRect/>
          <a:stretch>
            <a:fillRect/>
          </a:stretch>
        </p:blipFill>
        <p:spPr bwMode="auto">
          <a:xfrm>
            <a:off x="2195736" y="766404"/>
            <a:ext cx="6169918" cy="312135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1763688" y="1988840"/>
            <a:ext cx="6648450" cy="3629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Voor wie is ergotherapie?</a:t>
            </a:r>
            <a:endParaRPr lang="nl-NL" dirty="0"/>
          </a:p>
        </p:txBody>
      </p:sp>
      <p:sp>
        <p:nvSpPr>
          <p:cNvPr id="3" name="Ondertitel 2"/>
          <p:cNvSpPr>
            <a:spLocks noGrp="1"/>
          </p:cNvSpPr>
          <p:nvPr>
            <p:ph type="subTitle" idx="1"/>
          </p:nvPr>
        </p:nvSpPr>
        <p:spPr/>
        <p:txBody>
          <a:bodyPr>
            <a:normAutofit/>
          </a:bodyPr>
          <a:lstStyle/>
          <a:p>
            <a:r>
              <a:rPr lang="nl-NL" dirty="0" smtClean="0"/>
              <a:t>Ieder </a:t>
            </a:r>
            <a:r>
              <a:rPr lang="nl-NL" dirty="0" smtClean="0"/>
              <a:t>die </a:t>
            </a:r>
            <a:r>
              <a:rPr lang="nl-NL" dirty="0" smtClean="0"/>
              <a:t>zijn dagelijks </a:t>
            </a:r>
            <a:r>
              <a:rPr lang="nl-NL" dirty="0" smtClean="0"/>
              <a:t>handelingen </a:t>
            </a:r>
            <a:r>
              <a:rPr lang="nl-NL" dirty="0" smtClean="0"/>
              <a:t>niet naar wens kan uitvoeren als </a:t>
            </a:r>
            <a:r>
              <a:rPr lang="nl-NL" dirty="0" smtClean="0"/>
              <a:t>gevolg </a:t>
            </a:r>
            <a:r>
              <a:rPr lang="nl-NL" dirty="0" smtClean="0"/>
              <a:t>van: </a:t>
            </a:r>
          </a:p>
          <a:p>
            <a:pPr>
              <a:buFontTx/>
              <a:buChar char="-"/>
            </a:pPr>
            <a:r>
              <a:rPr lang="nl-NL" dirty="0" smtClean="0"/>
              <a:t> fysieke</a:t>
            </a:r>
            <a:r>
              <a:rPr lang="nl-NL" dirty="0" smtClean="0"/>
              <a:t>, </a:t>
            </a:r>
            <a:endParaRPr lang="nl-NL" dirty="0" smtClean="0"/>
          </a:p>
          <a:p>
            <a:pPr>
              <a:buFontTx/>
              <a:buChar char="-"/>
            </a:pPr>
            <a:r>
              <a:rPr lang="nl-NL" dirty="0" smtClean="0"/>
              <a:t> </a:t>
            </a:r>
            <a:r>
              <a:rPr lang="nl-NL" dirty="0" smtClean="0"/>
              <a:t>cognitieve of </a:t>
            </a:r>
            <a:endParaRPr lang="nl-NL" dirty="0" smtClean="0"/>
          </a:p>
          <a:p>
            <a:pPr>
              <a:buFontTx/>
              <a:buChar char="-"/>
            </a:pPr>
            <a:r>
              <a:rPr lang="nl-NL" dirty="0" smtClean="0"/>
              <a:t> psychische beperking </a:t>
            </a:r>
            <a:endParaRPr lang="nl-NL" dirty="0" smtClean="0"/>
          </a:p>
          <a:p>
            <a:endParaRPr lang="nl-NL" dirty="0"/>
          </a:p>
        </p:txBody>
      </p:sp>
    </p:spTree>
    <p:extLst>
      <p:ext uri="{BB962C8B-B14F-4D97-AF65-F5344CB8AC3E}">
        <p14:creationId xmlns="" xmlns:p14="http://schemas.microsoft.com/office/powerpoint/2010/main" val="3119037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1763688" y="692696"/>
            <a:ext cx="6276975" cy="33147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normAutofit lnSpcReduction="10000"/>
          </a:bodyPr>
          <a:lstStyle/>
          <a:p>
            <a:pPr>
              <a:buFontTx/>
              <a:buChar char="-"/>
            </a:pPr>
            <a:r>
              <a:rPr lang="nl-NL" dirty="0" smtClean="0">
                <a:sym typeface="Wingdings" pitchFamily="2" charset="2"/>
              </a:rPr>
              <a:t> Voorkeur geen trap, anders twee trapleuningen </a:t>
            </a:r>
            <a:endParaRPr lang="nl-NL" dirty="0" smtClean="0">
              <a:sym typeface="Wingdings" pitchFamily="2" charset="2"/>
            </a:endParaRPr>
          </a:p>
          <a:p>
            <a:pPr>
              <a:buFontTx/>
              <a:buChar char="-"/>
            </a:pPr>
            <a:r>
              <a:rPr lang="nl-NL" dirty="0" smtClean="0"/>
              <a:t> Geen drempels </a:t>
            </a:r>
            <a:endParaRPr lang="nl-NL" dirty="0" smtClean="0"/>
          </a:p>
          <a:p>
            <a:pPr>
              <a:buFontTx/>
              <a:buChar char="-"/>
            </a:pPr>
            <a:r>
              <a:rPr lang="nl-NL" dirty="0" smtClean="0"/>
              <a:t> Losse kabels/snoeren wegwerken</a:t>
            </a:r>
          </a:p>
          <a:p>
            <a:pPr>
              <a:buFontTx/>
              <a:buChar char="-"/>
            </a:pPr>
            <a:r>
              <a:rPr lang="nl-NL" dirty="0" smtClean="0"/>
              <a:t> </a:t>
            </a:r>
            <a:r>
              <a:rPr lang="nl-NL" dirty="0" smtClean="0"/>
              <a:t>L</a:t>
            </a:r>
            <a:r>
              <a:rPr lang="nl-NL" dirty="0" smtClean="0"/>
              <a:t>osse vloerklede</a:t>
            </a:r>
            <a:r>
              <a:rPr lang="nl-NL" dirty="0" smtClean="0"/>
              <a:t>n weghalen </a:t>
            </a:r>
          </a:p>
          <a:p>
            <a:pPr>
              <a:buFontTx/>
              <a:buChar char="-"/>
            </a:pPr>
            <a:r>
              <a:rPr lang="nl-NL" dirty="0" smtClean="0"/>
              <a:t> </a:t>
            </a:r>
            <a:r>
              <a:rPr lang="nl-NL" dirty="0" smtClean="0"/>
              <a:t>Goed schoeisel </a:t>
            </a:r>
          </a:p>
          <a:p>
            <a:pPr>
              <a:buFontTx/>
              <a:buChar char="-"/>
            </a:pPr>
            <a:r>
              <a:rPr lang="nl-NL" dirty="0" smtClean="0"/>
              <a:t> </a:t>
            </a:r>
            <a:r>
              <a:rPr lang="nl-NL" dirty="0" smtClean="0"/>
              <a:t>Maak gebruik van een douchestoel en/of beugels</a:t>
            </a:r>
          </a:p>
          <a:p>
            <a:pPr>
              <a:buFontTx/>
              <a:buChar char="-"/>
            </a:pPr>
            <a:r>
              <a:rPr lang="nl-NL" dirty="0" smtClean="0"/>
              <a:t> Anti slip sokken </a:t>
            </a:r>
          </a:p>
          <a:p>
            <a:pPr>
              <a:buFontTx/>
              <a:buChar char="-"/>
            </a:pPr>
            <a:r>
              <a:rPr lang="nl-NL" dirty="0" smtClean="0"/>
              <a:t> </a:t>
            </a:r>
            <a:r>
              <a:rPr lang="nl-NL" dirty="0" smtClean="0"/>
              <a:t>Bretels ter voorkoming van het afzakken van de broek </a:t>
            </a:r>
            <a:endParaRPr lang="nl-NL" dirty="0" smtClean="0"/>
          </a:p>
          <a:p>
            <a:endParaRPr lang="nl-NL" dirty="0" smtClean="0"/>
          </a:p>
          <a:p>
            <a:endParaRPr lang="nl-N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Roken</a:t>
            </a:r>
            <a:endParaRPr lang="nl-NL" dirty="0"/>
          </a:p>
        </p:txBody>
      </p:sp>
      <p:sp>
        <p:nvSpPr>
          <p:cNvPr id="3" name="Ondertitel 2"/>
          <p:cNvSpPr>
            <a:spLocks noGrp="1"/>
          </p:cNvSpPr>
          <p:nvPr>
            <p:ph type="subTitle" idx="1"/>
          </p:nvPr>
        </p:nvSpPr>
        <p:spPr/>
        <p:txBody>
          <a:bodyPr>
            <a:normAutofit/>
          </a:bodyPr>
          <a:lstStyle/>
          <a:p>
            <a:r>
              <a:rPr lang="nl-NL" sz="6600" dirty="0" smtClean="0"/>
              <a:t>Brandgevaar!! </a:t>
            </a:r>
            <a:endParaRPr lang="nl-NL" sz="6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Adviezen</a:t>
            </a:r>
            <a:endParaRPr lang="nl-NL" dirty="0"/>
          </a:p>
        </p:txBody>
      </p:sp>
      <p:sp>
        <p:nvSpPr>
          <p:cNvPr id="3" name="Ondertitel 2"/>
          <p:cNvSpPr>
            <a:spLocks noGrp="1"/>
          </p:cNvSpPr>
          <p:nvPr>
            <p:ph type="subTitle" idx="1"/>
          </p:nvPr>
        </p:nvSpPr>
        <p:spPr/>
        <p:txBody>
          <a:bodyPr/>
          <a:lstStyle/>
          <a:p>
            <a:pPr>
              <a:buFontTx/>
              <a:buChar char="-"/>
            </a:pPr>
            <a:r>
              <a:rPr lang="nl-NL" dirty="0" smtClean="0"/>
              <a:t> Rookmelder </a:t>
            </a:r>
          </a:p>
          <a:p>
            <a:pPr>
              <a:buFontTx/>
              <a:buChar char="-"/>
            </a:pPr>
            <a:r>
              <a:rPr lang="nl-NL" dirty="0" smtClean="0"/>
              <a:t> </a:t>
            </a:r>
            <a:r>
              <a:rPr lang="nl-NL" dirty="0" err="1" smtClean="0"/>
              <a:t>E-sigaret</a:t>
            </a:r>
            <a:r>
              <a:rPr lang="nl-NL" dirty="0" smtClean="0"/>
              <a:t> </a:t>
            </a:r>
          </a:p>
          <a:p>
            <a:pPr>
              <a:buFontTx/>
              <a:buChar char="-"/>
            </a:pPr>
            <a:r>
              <a:rPr lang="nl-NL" dirty="0" smtClean="0"/>
              <a:t> Sigarettenpijpje</a:t>
            </a:r>
            <a:endParaRPr lang="nl-NL" dirty="0" smtClean="0"/>
          </a:p>
          <a:p>
            <a:pPr>
              <a:buFontTx/>
              <a:buChar char="-"/>
            </a:pPr>
            <a:r>
              <a:rPr lang="nl-NL" dirty="0" smtClean="0"/>
              <a:t> Rookrobot </a:t>
            </a:r>
            <a:endParaRPr lang="nl-NL" dirty="0" smtClean="0"/>
          </a:p>
          <a:p>
            <a:pPr>
              <a:buFontTx/>
              <a:buChar char="-"/>
            </a:pPr>
            <a:r>
              <a:rPr lang="nl-NL" dirty="0" smtClean="0"/>
              <a:t> Rookschort </a:t>
            </a:r>
            <a:endParaRPr lang="nl-NL" dirty="0"/>
          </a:p>
        </p:txBody>
      </p:sp>
      <p:pic>
        <p:nvPicPr>
          <p:cNvPr id="16385" name="Picture 1"/>
          <p:cNvPicPr>
            <a:picLocks noChangeAspect="1" noChangeArrowheads="1"/>
          </p:cNvPicPr>
          <p:nvPr/>
        </p:nvPicPr>
        <p:blipFill>
          <a:blip r:embed="rId2" cstate="print"/>
          <a:srcRect/>
          <a:stretch>
            <a:fillRect/>
          </a:stretch>
        </p:blipFill>
        <p:spPr bwMode="auto">
          <a:xfrm>
            <a:off x="5076056" y="2420888"/>
            <a:ext cx="3429000" cy="3895725"/>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5796136" y="260648"/>
            <a:ext cx="2543175" cy="20383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Nog vragen??</a:t>
            </a:r>
            <a:endParaRPr lang="nl-NL" dirty="0"/>
          </a:p>
        </p:txBody>
      </p:sp>
      <p:pic>
        <p:nvPicPr>
          <p:cNvPr id="4" name="irc_mi" descr="http://www.rkbsvenne.nl/Uploaded_files/Zelf/download/afbeeldingen/faq.7a9840.png"/>
          <p:cNvPicPr/>
          <p:nvPr/>
        </p:nvPicPr>
        <p:blipFill>
          <a:blip r:embed="rId2" cstate="print"/>
          <a:srcRect l="9268" t="4200" r="20976" b="9000"/>
          <a:stretch>
            <a:fillRect/>
          </a:stretch>
        </p:blipFill>
        <p:spPr bwMode="auto">
          <a:xfrm>
            <a:off x="3275856" y="1916832"/>
            <a:ext cx="2376264" cy="374441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smtClean="0"/>
              <a:t>Hulpvragen </a:t>
            </a:r>
            <a:endParaRPr lang="nl-NL" dirty="0"/>
          </a:p>
        </p:txBody>
      </p:sp>
      <p:pic>
        <p:nvPicPr>
          <p:cNvPr id="30722" name="Picture 2" descr="Gerelateerde afbeelding">
            <a:hlinkClick r:id="rId2"/>
          </p:cNvPr>
          <p:cNvPicPr>
            <a:picLocks noChangeAspect="1" noChangeArrowheads="1"/>
          </p:cNvPicPr>
          <p:nvPr/>
        </p:nvPicPr>
        <p:blipFill>
          <a:blip r:embed="rId3" cstate="print"/>
          <a:srcRect/>
          <a:stretch>
            <a:fillRect/>
          </a:stretch>
        </p:blipFill>
        <p:spPr bwMode="auto">
          <a:xfrm>
            <a:off x="2771800" y="2204864"/>
            <a:ext cx="3295650" cy="2543175"/>
          </a:xfrm>
          <a:prstGeom prst="rect">
            <a:avLst/>
          </a:prstGeom>
          <a:noFill/>
        </p:spPr>
      </p:pic>
      <p:sp>
        <p:nvSpPr>
          <p:cNvPr id="6" name="Tekstvak 5"/>
          <p:cNvSpPr txBox="1"/>
          <p:nvPr/>
        </p:nvSpPr>
        <p:spPr>
          <a:xfrm>
            <a:off x="179512" y="2348880"/>
            <a:ext cx="2442592" cy="923330"/>
          </a:xfrm>
          <a:prstGeom prst="rect">
            <a:avLst/>
          </a:prstGeom>
          <a:noFill/>
        </p:spPr>
        <p:txBody>
          <a:bodyPr wrap="none" rtlCol="0">
            <a:spAutoFit/>
          </a:bodyPr>
          <a:lstStyle/>
          <a:p>
            <a:pPr marL="457200" indent="-457200">
              <a:buFont typeface="Arial" pitchFamily="34" charset="0"/>
              <a:buChar char="•"/>
            </a:pPr>
            <a:r>
              <a:rPr lang="nl-NL" dirty="0" smtClean="0">
                <a:solidFill>
                  <a:srgbClr val="00CC99"/>
                </a:solidFill>
              </a:rPr>
              <a:t>Vrijetijdsbesteding </a:t>
            </a:r>
          </a:p>
          <a:p>
            <a:pPr marL="457200" indent="-457200">
              <a:buFont typeface="Arial" pitchFamily="34" charset="0"/>
              <a:buChar char="•"/>
            </a:pPr>
            <a:r>
              <a:rPr lang="nl-NL" dirty="0" smtClean="0">
                <a:solidFill>
                  <a:srgbClr val="00CC99"/>
                </a:solidFill>
              </a:rPr>
              <a:t>Sociale contacten </a:t>
            </a:r>
          </a:p>
          <a:p>
            <a:endParaRPr lang="nl-NL" dirty="0"/>
          </a:p>
        </p:txBody>
      </p:sp>
      <p:sp>
        <p:nvSpPr>
          <p:cNvPr id="9" name="Tekstvak 8"/>
          <p:cNvSpPr txBox="1"/>
          <p:nvPr/>
        </p:nvSpPr>
        <p:spPr>
          <a:xfrm>
            <a:off x="6372200" y="2060848"/>
            <a:ext cx="2304256" cy="1754326"/>
          </a:xfrm>
          <a:prstGeom prst="rect">
            <a:avLst/>
          </a:prstGeom>
          <a:noFill/>
        </p:spPr>
        <p:txBody>
          <a:bodyPr wrap="square" rtlCol="0">
            <a:spAutoFit/>
          </a:bodyPr>
          <a:lstStyle/>
          <a:p>
            <a:pPr marL="457200" indent="-457200">
              <a:buFont typeface="Arial" pitchFamily="34" charset="0"/>
              <a:buChar char="•"/>
            </a:pPr>
            <a:r>
              <a:rPr lang="nl-NL" dirty="0" smtClean="0">
                <a:solidFill>
                  <a:srgbClr val="F49E00"/>
                </a:solidFill>
              </a:rPr>
              <a:t>Huishoudelijk werk </a:t>
            </a:r>
          </a:p>
          <a:p>
            <a:pPr marL="457200" indent="-457200">
              <a:buFont typeface="Arial" pitchFamily="34" charset="0"/>
              <a:buChar char="•"/>
            </a:pPr>
            <a:r>
              <a:rPr lang="nl-NL" dirty="0" smtClean="0">
                <a:solidFill>
                  <a:srgbClr val="F49E00"/>
                </a:solidFill>
              </a:rPr>
              <a:t>(vrijwilligers) werk</a:t>
            </a:r>
          </a:p>
          <a:p>
            <a:pPr marL="457200" indent="-457200">
              <a:buFont typeface="Arial" pitchFamily="34" charset="0"/>
              <a:buChar char="•"/>
            </a:pPr>
            <a:r>
              <a:rPr lang="nl-NL" dirty="0" smtClean="0">
                <a:solidFill>
                  <a:srgbClr val="F49E00"/>
                </a:solidFill>
              </a:rPr>
              <a:t>Zorg voor anderen </a:t>
            </a:r>
          </a:p>
        </p:txBody>
      </p:sp>
      <p:sp>
        <p:nvSpPr>
          <p:cNvPr id="11" name="Tekstvak 10"/>
          <p:cNvSpPr txBox="1"/>
          <p:nvPr/>
        </p:nvSpPr>
        <p:spPr>
          <a:xfrm>
            <a:off x="3059832" y="4941168"/>
            <a:ext cx="3240360" cy="1200329"/>
          </a:xfrm>
          <a:prstGeom prst="rect">
            <a:avLst/>
          </a:prstGeom>
          <a:noFill/>
        </p:spPr>
        <p:txBody>
          <a:bodyPr wrap="square" rtlCol="0">
            <a:spAutoFit/>
          </a:bodyPr>
          <a:lstStyle/>
          <a:p>
            <a:pPr marL="457200" indent="-457200">
              <a:buFont typeface="Arial" pitchFamily="34" charset="0"/>
              <a:buChar char="•"/>
            </a:pPr>
            <a:r>
              <a:rPr lang="nl-NL" dirty="0" smtClean="0">
                <a:solidFill>
                  <a:srgbClr val="E4146B"/>
                </a:solidFill>
              </a:rPr>
              <a:t>Persoonlijke verzorging </a:t>
            </a:r>
          </a:p>
          <a:p>
            <a:pPr marL="457200" indent="-457200">
              <a:buFont typeface="Arial" pitchFamily="34" charset="0"/>
              <a:buChar char="•"/>
            </a:pPr>
            <a:r>
              <a:rPr lang="nl-NL" dirty="0" smtClean="0">
                <a:solidFill>
                  <a:srgbClr val="E4146B"/>
                </a:solidFill>
              </a:rPr>
              <a:t>Verplaatsen</a:t>
            </a:r>
          </a:p>
          <a:p>
            <a:pPr marL="457200" indent="-457200">
              <a:buFont typeface="Arial" pitchFamily="34" charset="0"/>
              <a:buChar char="•"/>
            </a:pPr>
            <a:r>
              <a:rPr lang="nl-NL" dirty="0" smtClean="0">
                <a:solidFill>
                  <a:srgbClr val="E4146B"/>
                </a:solidFill>
              </a:rPr>
              <a:t>Communicatie</a:t>
            </a:r>
          </a:p>
          <a:p>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a:bodyPr>
          <a:lstStyle/>
          <a:p>
            <a:pPr algn="ctr"/>
            <a:r>
              <a:rPr lang="nl-NL" sz="2800" dirty="0" smtClean="0"/>
              <a:t>Doel </a:t>
            </a:r>
            <a:r>
              <a:rPr lang="nl-NL" sz="2800" dirty="0" smtClean="0"/>
              <a:t>ergotherapie </a:t>
            </a:r>
            <a:r>
              <a:rPr lang="nl-NL" sz="2800" dirty="0" smtClean="0">
                <a:sym typeface="Wingdings" pitchFamily="2" charset="2"/>
              </a:rPr>
              <a:t> </a:t>
            </a:r>
            <a:r>
              <a:rPr lang="nl-NL" sz="2800" dirty="0" smtClean="0"/>
              <a:t>Zelfstandig functioneren </a:t>
            </a:r>
            <a:endParaRPr lang="nl-NL"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p:cNvSpPr>
            <a:spLocks noGrp="1"/>
          </p:cNvSpPr>
          <p:nvPr>
            <p:ph type="body" sz="quarter" idx="11"/>
          </p:nvPr>
        </p:nvSpPr>
        <p:spPr/>
        <p:txBody>
          <a:bodyPr/>
          <a:lstStyle/>
          <a:p>
            <a:r>
              <a:rPr lang="nl-NL" sz="2400" dirty="0" smtClean="0">
                <a:solidFill>
                  <a:schemeClr val="tx1"/>
                </a:solidFill>
              </a:rPr>
              <a:t>Voorbeelden vanuit groep</a:t>
            </a:r>
            <a:endParaRPr lang="nl-NL" sz="2400" dirty="0" smtClean="0">
              <a:solidFill>
                <a:schemeClr val="tx1"/>
              </a:solidFill>
            </a:endParaRPr>
          </a:p>
        </p:txBody>
      </p:sp>
      <p:sp>
        <p:nvSpPr>
          <p:cNvPr id="6" name="Titel 1"/>
          <p:cNvSpPr txBox="1">
            <a:spLocks/>
          </p:cNvSpPr>
          <p:nvPr/>
        </p:nvSpPr>
        <p:spPr>
          <a:xfrm>
            <a:off x="323528" y="1052736"/>
            <a:ext cx="8134672" cy="720080"/>
          </a:xfrm>
          <a:prstGeom prst="rect">
            <a:avLst/>
          </a:prstGeom>
        </p:spPr>
        <p:txBody>
          <a:bodyPr>
            <a:noAutofit/>
          </a:bodyPr>
          <a:lstStyle/>
          <a:p>
            <a:pPr lvl="0" algn="ctr">
              <a:spcBef>
                <a:spcPct val="0"/>
              </a:spcBef>
            </a:pPr>
            <a:r>
              <a:rPr kumimoji="0" lang="nl-NL" sz="3600" b="0" i="0" u="none" strike="noStrike" kern="1200" cap="none" spc="0" normalizeH="0" baseline="0" noProof="0" dirty="0" smtClean="0">
                <a:ln>
                  <a:noFill/>
                </a:ln>
                <a:effectLst/>
                <a:uLnTx/>
                <a:uFillTx/>
                <a:latin typeface="Arial" pitchFamily="34" charset="0"/>
                <a:ea typeface="+mj-ea"/>
                <a:cs typeface="Arial" pitchFamily="34" charset="0"/>
              </a:rPr>
              <a:t>Zelfstandigheid</a:t>
            </a:r>
            <a:r>
              <a:rPr kumimoji="0" lang="nl-NL" sz="3600" b="0" i="0" u="none" strike="noStrike" kern="1200" cap="none" spc="0" normalizeH="0" noProof="0" dirty="0" smtClean="0">
                <a:ln>
                  <a:noFill/>
                </a:ln>
                <a:effectLst/>
                <a:uLnTx/>
                <a:uFillTx/>
                <a:latin typeface="Arial" pitchFamily="34" charset="0"/>
                <a:ea typeface="+mj-ea"/>
                <a:cs typeface="Arial" pitchFamily="34" charset="0"/>
              </a:rPr>
              <a:t> </a:t>
            </a:r>
            <a:r>
              <a:rPr kumimoji="0" lang="nl-NL" sz="3600" b="0" i="0" u="none" strike="noStrike" kern="1200" cap="none" spc="0" normalizeH="0" noProof="0" dirty="0" err="1" smtClean="0">
                <a:ln>
                  <a:noFill/>
                </a:ln>
                <a:effectLst/>
                <a:uLnTx/>
                <a:uFillTx/>
                <a:latin typeface="Arial" pitchFamily="34" charset="0"/>
                <a:ea typeface="+mj-ea"/>
                <a:cs typeface="Arial" pitchFamily="34" charset="0"/>
              </a:rPr>
              <a:t>vs</a:t>
            </a:r>
            <a:r>
              <a:rPr kumimoji="0" lang="nl-NL" sz="3600" b="0" i="0" u="none" strike="noStrike" kern="1200" cap="none" spc="0" normalizeH="0" noProof="0" dirty="0" smtClean="0">
                <a:ln>
                  <a:noFill/>
                </a:ln>
                <a:effectLst/>
                <a:uLnTx/>
                <a:uFillTx/>
                <a:latin typeface="Arial" pitchFamily="34" charset="0"/>
                <a:ea typeface="+mj-ea"/>
                <a:cs typeface="Arial" pitchFamily="34" charset="0"/>
              </a:rPr>
              <a:t> Veiligheid</a:t>
            </a:r>
            <a:endParaRPr kumimoji="0" lang="nl-NL" sz="3600" b="0" i="0" u="none" strike="noStrike" kern="1200" cap="none" spc="0" normalizeH="0" baseline="0" noProof="0" dirty="0">
              <a:ln>
                <a:noFill/>
              </a:ln>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96229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tekst 9"/>
          <p:cNvSpPr>
            <a:spLocks noGrp="1"/>
          </p:cNvSpPr>
          <p:nvPr>
            <p:ph type="body" sz="quarter" idx="11"/>
          </p:nvPr>
        </p:nvSpPr>
        <p:spPr>
          <a:xfrm>
            <a:off x="539750" y="1916833"/>
            <a:ext cx="8064500" cy="4175992"/>
          </a:xfrm>
        </p:spPr>
        <p:txBody>
          <a:bodyPr/>
          <a:lstStyle/>
          <a:p>
            <a:pPr algn="l">
              <a:buFontTx/>
              <a:buChar char="-"/>
            </a:pPr>
            <a:r>
              <a:rPr lang="nl-NL" sz="2400" dirty="0" smtClean="0">
                <a:solidFill>
                  <a:schemeClr val="tx1"/>
                </a:solidFill>
              </a:rPr>
              <a:t>Verkeer </a:t>
            </a:r>
          </a:p>
          <a:p>
            <a:pPr algn="l">
              <a:buFontTx/>
              <a:buChar char="-"/>
            </a:pPr>
            <a:r>
              <a:rPr lang="nl-NL" sz="2400" dirty="0" smtClean="0">
                <a:solidFill>
                  <a:schemeClr val="tx1"/>
                </a:solidFill>
              </a:rPr>
              <a:t> Koken </a:t>
            </a:r>
          </a:p>
          <a:p>
            <a:pPr algn="l">
              <a:buFontTx/>
              <a:buChar char="-"/>
            </a:pPr>
            <a:r>
              <a:rPr lang="nl-NL" sz="2400" dirty="0" smtClean="0">
                <a:solidFill>
                  <a:schemeClr val="tx1"/>
                </a:solidFill>
              </a:rPr>
              <a:t> </a:t>
            </a:r>
            <a:r>
              <a:rPr lang="nl-NL" sz="2400" dirty="0" smtClean="0">
                <a:solidFill>
                  <a:schemeClr val="tx1"/>
                </a:solidFill>
              </a:rPr>
              <a:t>Valrisico</a:t>
            </a:r>
          </a:p>
          <a:p>
            <a:pPr algn="l">
              <a:buFontTx/>
              <a:buChar char="-"/>
            </a:pPr>
            <a:r>
              <a:rPr lang="nl-NL" sz="2400" dirty="0" smtClean="0">
                <a:solidFill>
                  <a:schemeClr val="tx1"/>
                </a:solidFill>
              </a:rPr>
              <a:t> </a:t>
            </a:r>
            <a:r>
              <a:rPr lang="nl-NL" sz="2400" dirty="0" smtClean="0">
                <a:solidFill>
                  <a:schemeClr val="tx1"/>
                </a:solidFill>
              </a:rPr>
              <a:t>Roken </a:t>
            </a:r>
            <a:endParaRPr lang="nl-NL" sz="2400" dirty="0" smtClean="0">
              <a:solidFill>
                <a:schemeClr val="tx1"/>
              </a:solidFill>
            </a:endParaRPr>
          </a:p>
        </p:txBody>
      </p:sp>
      <p:sp>
        <p:nvSpPr>
          <p:cNvPr id="6" name="Titel 1"/>
          <p:cNvSpPr txBox="1">
            <a:spLocks/>
          </p:cNvSpPr>
          <p:nvPr/>
        </p:nvSpPr>
        <p:spPr>
          <a:xfrm>
            <a:off x="323528" y="1052736"/>
            <a:ext cx="8134672" cy="720080"/>
          </a:xfrm>
          <a:prstGeom prst="rect">
            <a:avLst/>
          </a:prstGeom>
        </p:spPr>
        <p:txBody>
          <a:bodyPr>
            <a:noAutofit/>
          </a:bodyPr>
          <a:lstStyle/>
          <a:p>
            <a:pPr lvl="0" algn="ctr">
              <a:spcBef>
                <a:spcPct val="0"/>
              </a:spcBef>
            </a:pPr>
            <a:r>
              <a:rPr kumimoji="0" lang="nl-NL" sz="3600" b="0" i="0" u="none" strike="noStrike" kern="1200" cap="none" spc="0" normalizeH="0" baseline="0" noProof="0" dirty="0" smtClean="0">
                <a:ln>
                  <a:noFill/>
                </a:ln>
                <a:effectLst/>
                <a:uLnTx/>
                <a:uFillTx/>
                <a:latin typeface="Arial" pitchFamily="34" charset="0"/>
                <a:ea typeface="+mj-ea"/>
                <a:cs typeface="Arial" pitchFamily="34" charset="0"/>
              </a:rPr>
              <a:t>Thema’s</a:t>
            </a:r>
            <a:endParaRPr kumimoji="0" lang="nl-NL" sz="3600" b="0" i="0" u="none" strike="noStrike" kern="1200" cap="none" spc="0" normalizeH="0" baseline="0" noProof="0" dirty="0">
              <a:ln>
                <a:noFill/>
              </a:ln>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962296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Verkeer</a:t>
            </a:r>
            <a:endParaRPr lang="nl-NL" dirty="0"/>
          </a:p>
        </p:txBody>
      </p:sp>
      <p:pic>
        <p:nvPicPr>
          <p:cNvPr id="1028" name="Picture 4" descr="Afbeeldingsresultaat voor verkeer fokke en sukke">
            <a:hlinkClick r:id="rId2"/>
          </p:cNvPr>
          <p:cNvPicPr>
            <a:picLocks noChangeAspect="1" noChangeArrowheads="1"/>
          </p:cNvPicPr>
          <p:nvPr/>
        </p:nvPicPr>
        <p:blipFill>
          <a:blip r:embed="rId3" cstate="print"/>
          <a:srcRect/>
          <a:stretch>
            <a:fillRect/>
          </a:stretch>
        </p:blipFill>
        <p:spPr bwMode="auto">
          <a:xfrm>
            <a:off x="1043608" y="1844824"/>
            <a:ext cx="7000875" cy="43719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Auto rijden </a:t>
            </a:r>
            <a:endParaRPr lang="nl-NL" dirty="0"/>
          </a:p>
        </p:txBody>
      </p:sp>
      <p:sp>
        <p:nvSpPr>
          <p:cNvPr id="3" name="Ondertitel 2"/>
          <p:cNvSpPr>
            <a:spLocks noGrp="1"/>
          </p:cNvSpPr>
          <p:nvPr>
            <p:ph type="subTitle" idx="1"/>
          </p:nvPr>
        </p:nvSpPr>
        <p:spPr/>
        <p:txBody>
          <a:bodyPr>
            <a:normAutofit fontScale="85000" lnSpcReduction="10000"/>
          </a:bodyPr>
          <a:lstStyle/>
          <a:p>
            <a:pPr>
              <a:buFont typeface="Arial" pitchFamily="34" charset="0"/>
              <a:buChar char="•"/>
            </a:pPr>
            <a:r>
              <a:rPr lang="nl-NL" dirty="0" smtClean="0"/>
              <a:t> Complexe taak (cognitief en motorisch)</a:t>
            </a:r>
          </a:p>
          <a:p>
            <a:pPr>
              <a:buFont typeface="Arial" pitchFamily="34" charset="0"/>
              <a:buChar char="•"/>
            </a:pPr>
            <a:r>
              <a:rPr lang="nl-NL" dirty="0" smtClean="0"/>
              <a:t> </a:t>
            </a:r>
            <a:r>
              <a:rPr lang="nl-NL" dirty="0" smtClean="0"/>
              <a:t>Taak wordt steeds </a:t>
            </a:r>
            <a:r>
              <a:rPr lang="nl-NL" dirty="0" smtClean="0"/>
              <a:t>moeilijker </a:t>
            </a:r>
            <a:r>
              <a:rPr lang="nl-NL" dirty="0" smtClean="0"/>
              <a:t>naarmate </a:t>
            </a:r>
            <a:r>
              <a:rPr lang="nl-NL" dirty="0" smtClean="0"/>
              <a:t>de ziekte vordert en de symptomen verergeren. </a:t>
            </a:r>
            <a:endParaRPr lang="nl-NL" dirty="0" smtClean="0"/>
          </a:p>
          <a:p>
            <a:pPr>
              <a:buFont typeface="Arial" pitchFamily="34" charset="0"/>
              <a:buChar char="•"/>
            </a:pPr>
            <a:r>
              <a:rPr lang="nl-NL" dirty="0" smtClean="0"/>
              <a:t> </a:t>
            </a:r>
            <a:r>
              <a:rPr lang="nl-NL" dirty="0" smtClean="0"/>
              <a:t>Ook in een vroeg stadium van de ziekte worden veranderingen in het rijgedrag opgemerkt en worden problemen ervaren. </a:t>
            </a:r>
          </a:p>
          <a:p>
            <a:pPr>
              <a:buFont typeface="Arial" pitchFamily="34" charset="0"/>
              <a:buChar char="•"/>
            </a:pPr>
            <a:endParaRPr lang="nl-NL" dirty="0" smtClean="0"/>
          </a:p>
          <a:p>
            <a:r>
              <a:rPr lang="nl-NL" b="1" dirty="0" smtClean="0"/>
              <a:t>Het is de verantwoordelijkheid van de bestuurder om veilig aan het verkeer, voor zichzelf en overige weggebruikers, deel te nemen. </a:t>
            </a:r>
            <a:r>
              <a:rPr lang="nl-NL" dirty="0" smtClean="0"/>
              <a:t>Iedere bestuurder moet hiervoor over de lichamelijke en geestelijke geschiktheid beschikken. </a:t>
            </a:r>
          </a:p>
        </p:txBody>
      </p:sp>
    </p:spTree>
  </p:cSld>
  <p:clrMapOvr>
    <a:masterClrMapping/>
  </p:clrMapOvr>
</p:sld>
</file>

<file path=ppt/theme/theme1.xml><?xml version="1.0" encoding="utf-8"?>
<a:theme xmlns:a="http://schemas.openxmlformats.org/drawingml/2006/main" name="Powerpoint Topaz basis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53971"/>
        </a:solidFill>
        <a:ln>
          <a:noFill/>
        </a:ln>
      </a:spPr>
      <a:bodyPr anchor="ctr"/>
      <a:lstStyle>
        <a:defPPr algn="ctr" fontAlgn="auto">
          <a:spcBef>
            <a:spcPts val="0"/>
          </a:spcBef>
          <a:spcAft>
            <a:spcPts val="0"/>
          </a:spcAft>
          <a:defRPr sz="720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Topaz basissjabloon</Template>
  <TotalTime>820</TotalTime>
  <Words>857</Words>
  <Application>Microsoft Office PowerPoint</Application>
  <PresentationFormat>Diavoorstelling (4:3)</PresentationFormat>
  <Paragraphs>135</Paragraphs>
  <Slides>34</Slides>
  <Notes>0</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Powerpoint Topaz basissjabloon</vt:lpstr>
      <vt:lpstr>Dia 1</vt:lpstr>
      <vt:lpstr>Wat is ergotherapie?</vt:lpstr>
      <vt:lpstr>Voor wie is ergotherapie?</vt:lpstr>
      <vt:lpstr>Hulpvragen </vt:lpstr>
      <vt:lpstr>Dia 5</vt:lpstr>
      <vt:lpstr>Dia 6</vt:lpstr>
      <vt:lpstr>Dia 7</vt:lpstr>
      <vt:lpstr>Verkeer</vt:lpstr>
      <vt:lpstr>Auto rijden </vt:lpstr>
      <vt:lpstr>Dia 10</vt:lpstr>
      <vt:lpstr>Regeling eisen geschiktheid 2000</vt:lpstr>
      <vt:lpstr>Twijfels over eigen rijgeschiktheid</vt:lpstr>
      <vt:lpstr>Dia 13</vt:lpstr>
      <vt:lpstr>Dia 14</vt:lpstr>
      <vt:lpstr>Dia 15</vt:lpstr>
      <vt:lpstr>HD – Drive </vt:lpstr>
      <vt:lpstr>Ergotherapie</vt:lpstr>
      <vt:lpstr>Fietsen, scootmobiel</vt:lpstr>
      <vt:lpstr>  Ergotherapie  Observaties &amp; training</vt:lpstr>
      <vt:lpstr>Theorie </vt:lpstr>
      <vt:lpstr>Verder tijdens de ergotherapie</vt:lpstr>
      <vt:lpstr>Koken </vt:lpstr>
      <vt:lpstr>Gevaren</vt:lpstr>
      <vt:lpstr>Ergotherapie </vt:lpstr>
      <vt:lpstr>Adviezen</vt:lpstr>
      <vt:lpstr>Dia 26</vt:lpstr>
      <vt:lpstr>Valpreventie </vt:lpstr>
      <vt:lpstr>Dia 28</vt:lpstr>
      <vt:lpstr>Dia 29</vt:lpstr>
      <vt:lpstr>Dia 30</vt:lpstr>
      <vt:lpstr>Dia 31</vt:lpstr>
      <vt:lpstr>Roken</vt:lpstr>
      <vt:lpstr>Adviezen</vt:lpstr>
      <vt:lpstr>Nog vragen??</vt:lpstr>
    </vt:vector>
  </TitlesOfParts>
  <Company>Alliade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Martens, Sieska</dc:creator>
  <cp:lastModifiedBy>Clemens, Marieke</cp:lastModifiedBy>
  <cp:revision>108</cp:revision>
  <dcterms:created xsi:type="dcterms:W3CDTF">2015-07-27T13:02:53Z</dcterms:created>
  <dcterms:modified xsi:type="dcterms:W3CDTF">2017-06-13T15:50:27Z</dcterms:modified>
</cp:coreProperties>
</file>